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76" r:id="rId5"/>
    <p:sldId id="280" r:id="rId6"/>
    <p:sldId id="260" r:id="rId7"/>
    <p:sldId id="278" r:id="rId8"/>
    <p:sldId id="266" r:id="rId9"/>
    <p:sldId id="290" r:id="rId10"/>
    <p:sldId id="281" r:id="rId11"/>
    <p:sldId id="284" r:id="rId12"/>
    <p:sldId id="283" r:id="rId13"/>
    <p:sldId id="264" r:id="rId14"/>
    <p:sldId id="262" r:id="rId15"/>
    <p:sldId id="270" r:id="rId16"/>
    <p:sldId id="285" r:id="rId17"/>
    <p:sldId id="273" r:id="rId18"/>
    <p:sldId id="267" r:id="rId19"/>
    <p:sldId id="286" r:id="rId20"/>
    <p:sldId id="259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oper Hewitt" panose="020B0604020202020204" charset="0"/>
      <p:regular r:id="rId26"/>
    </p:embeddedFont>
    <p:embeddedFont>
      <p:font typeface="Cooper Hewitt Bold" panose="020B0604020202020204" charset="0"/>
      <p:regular r:id="rId27"/>
    </p:embeddedFont>
    <p:embeddedFont>
      <p:font typeface="Cooper Hewitt Heavy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B"/>
    <a:srgbClr val="FFE811"/>
    <a:srgbClr val="FFFF5D"/>
    <a:srgbClr val="E9E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53" y="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6172" y="434980"/>
            <a:ext cx="16215656" cy="91213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37894" y="1028700"/>
            <a:ext cx="15012213" cy="7933868"/>
            <a:chOff x="0" y="0"/>
            <a:chExt cx="12756435" cy="67417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56435" cy="6741702"/>
            </a:xfrm>
            <a:custGeom>
              <a:avLst/>
              <a:gdLst/>
              <a:ahLst/>
              <a:cxnLst/>
              <a:rect l="l" t="t" r="r" b="b"/>
              <a:pathLst>
                <a:path w="12756435" h="6741702">
                  <a:moveTo>
                    <a:pt x="0" y="0"/>
                  </a:moveTo>
                  <a:lnTo>
                    <a:pt x="0" y="6741702"/>
                  </a:lnTo>
                  <a:lnTo>
                    <a:pt x="12756435" y="6741702"/>
                  </a:lnTo>
                  <a:lnTo>
                    <a:pt x="12756435" y="0"/>
                  </a:lnTo>
                  <a:lnTo>
                    <a:pt x="0" y="0"/>
                  </a:lnTo>
                  <a:close/>
                  <a:moveTo>
                    <a:pt x="12695475" y="6680742"/>
                  </a:moveTo>
                  <a:lnTo>
                    <a:pt x="59690" y="6680742"/>
                  </a:lnTo>
                  <a:lnTo>
                    <a:pt x="59690" y="59690"/>
                  </a:lnTo>
                  <a:lnTo>
                    <a:pt x="12695475" y="59690"/>
                  </a:lnTo>
                  <a:lnTo>
                    <a:pt x="12695475" y="6680742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 rot="16200000">
            <a:off x="-3068508" y="4875542"/>
            <a:ext cx="8953900" cy="53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39"/>
              </a:lnSpc>
            </a:pPr>
            <a:r>
              <a:rPr lang="en-US" sz="4800" b="1" spc="319" dirty="0">
                <a:solidFill>
                  <a:srgbClr val="F8CF2C"/>
                </a:solidFill>
                <a:latin typeface="Cooper Hewitt"/>
              </a:rPr>
              <a:t>COMPETITOR ANALYSIS</a:t>
            </a:r>
          </a:p>
        </p:txBody>
      </p:sp>
      <p:grpSp>
        <p:nvGrpSpPr>
          <p:cNvPr id="6" name="Group 11"/>
          <p:cNvGrpSpPr/>
          <p:nvPr/>
        </p:nvGrpSpPr>
        <p:grpSpPr>
          <a:xfrm>
            <a:off x="533400" y="-342900"/>
            <a:ext cx="1628775" cy="8991600"/>
            <a:chOff x="0" y="0"/>
            <a:chExt cx="6882801" cy="4935156"/>
          </a:xfrm>
        </p:grpSpPr>
        <p:sp>
          <p:nvSpPr>
            <p:cNvPr id="7" name="Freeform 12"/>
            <p:cNvSpPr/>
            <p:nvPr/>
          </p:nvSpPr>
          <p:spPr>
            <a:xfrm>
              <a:off x="0" y="0"/>
              <a:ext cx="6882801" cy="4935155"/>
            </a:xfrm>
            <a:custGeom>
              <a:avLst/>
              <a:gdLst/>
              <a:ahLst/>
              <a:cxnLst/>
              <a:rect l="l" t="t" r="r" b="b"/>
              <a:pathLst>
                <a:path w="6882801" h="4935155">
                  <a:moveTo>
                    <a:pt x="0" y="0"/>
                  </a:moveTo>
                  <a:lnTo>
                    <a:pt x="0" y="4935155"/>
                  </a:lnTo>
                  <a:lnTo>
                    <a:pt x="6882801" y="4935155"/>
                  </a:lnTo>
                  <a:lnTo>
                    <a:pt x="6882801" y="0"/>
                  </a:lnTo>
                  <a:lnTo>
                    <a:pt x="0" y="0"/>
                  </a:lnTo>
                  <a:close/>
                  <a:moveTo>
                    <a:pt x="6821841" y="4874196"/>
                  </a:moveTo>
                  <a:lnTo>
                    <a:pt x="59690" y="4874196"/>
                  </a:lnTo>
                  <a:lnTo>
                    <a:pt x="59690" y="59690"/>
                  </a:lnTo>
                  <a:lnTo>
                    <a:pt x="6821841" y="59690"/>
                  </a:lnTo>
                  <a:lnTo>
                    <a:pt x="6821841" y="4874196"/>
                  </a:lnTo>
                  <a:close/>
                </a:path>
              </a:pathLst>
            </a:custGeom>
            <a:solidFill>
              <a:srgbClr val="FFFEE6"/>
            </a:solidFill>
          </p:spPr>
        </p:sp>
      </p:grpSp>
      <p:pic>
        <p:nvPicPr>
          <p:cNvPr id="8" name="Picture 2" descr="https://lh5.googleusercontent.com/nFOa9fbAxXd0d-7ABiftF7w7IXXwdtuzhtyY1w9dt_oHjz_XpSjlne9wvl16AfCEYZM3gQLrfIxpEwZROFZA_6rxZE4ZtoIFaP-MYj8BkYHtHVNkusqr0t8rKIBwxR8T">
            <a:extLst>
              <a:ext uri="{FF2B5EF4-FFF2-40B4-BE49-F238E27FC236}">
                <a16:creationId xmlns:a16="http://schemas.microsoft.com/office/drawing/2014/main" id="{EB8B8BC4-9299-4F5D-A002-141DF6B4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30" y="2247900"/>
            <a:ext cx="9190470" cy="523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DB5E07B4-4AF8-44B1-B92E-BC38F3A21695}"/>
              </a:ext>
            </a:extLst>
          </p:cNvPr>
          <p:cNvSpPr/>
          <p:nvPr/>
        </p:nvSpPr>
        <p:spPr>
          <a:xfrm>
            <a:off x="2963779" y="3848100"/>
            <a:ext cx="9144000" cy="46428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499"/>
              </a:lnSpc>
            </a:pPr>
            <a:r>
              <a:rPr lang="en-US" sz="2200" spc="319" dirty="0">
                <a:solidFill>
                  <a:srgbClr val="F8CF2C"/>
                </a:solidFill>
                <a:latin typeface="Cooper Hewitt"/>
              </a:rPr>
              <a:t>Main competitors:</a:t>
            </a:r>
            <a:endParaRPr lang="en-US" sz="2200" spc="29" dirty="0">
              <a:solidFill>
                <a:srgbClr val="FFFEE6"/>
              </a:solidFill>
              <a:latin typeface="Cooper Hewitt"/>
            </a:endParaRP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</a:t>
            </a:r>
            <a:r>
              <a:rPr lang="en-US" sz="2200" spc="29" dirty="0" err="1">
                <a:solidFill>
                  <a:srgbClr val="FFFEE6"/>
                </a:solidFill>
                <a:latin typeface="Cooper Hewitt"/>
              </a:rPr>
              <a:t>Litelok</a:t>
            </a: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(Flexible)</a:t>
            </a: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</a:t>
            </a:r>
            <a:r>
              <a:rPr lang="en-US" sz="2200" spc="29" dirty="0" err="1">
                <a:solidFill>
                  <a:srgbClr val="FFFEE6"/>
                </a:solidFill>
                <a:latin typeface="Cooper Hewitt"/>
              </a:rPr>
              <a:t>Hiplock</a:t>
            </a: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(Durable)</a:t>
            </a: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Vine (Retractable)</a:t>
            </a: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Kryptonite (U-lock, Big Cable)</a:t>
            </a: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ABUS (U-lock, Big Cable, Foldable)</a:t>
            </a: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</a:t>
            </a:r>
            <a:r>
              <a:rPr lang="en-US" sz="2200" spc="29" dirty="0" err="1">
                <a:solidFill>
                  <a:srgbClr val="FFFEE6"/>
                </a:solidFill>
                <a:latin typeface="Cooper Hewitt"/>
              </a:rPr>
              <a:t>Foldylock</a:t>
            </a: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(Foldable)</a:t>
            </a:r>
          </a:p>
          <a:p>
            <a:pPr lvl="0">
              <a:lnSpc>
                <a:spcPts val="4499"/>
              </a:lnSpc>
              <a:buFont typeface="Arial"/>
              <a:buChar char="•"/>
            </a:pPr>
            <a:endParaRPr lang="en-US" sz="2200" spc="29" dirty="0">
              <a:solidFill>
                <a:srgbClr val="FFFEE6"/>
              </a:solidFill>
              <a:latin typeface="Cooper Hewitt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024E209-F49C-41C6-8F00-AD65482D1CA3}"/>
              </a:ext>
            </a:extLst>
          </p:cNvPr>
          <p:cNvSpPr/>
          <p:nvPr/>
        </p:nvSpPr>
        <p:spPr>
          <a:xfrm>
            <a:off x="2971800" y="1652801"/>
            <a:ext cx="9144000" cy="17432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499"/>
              </a:lnSpc>
            </a:pPr>
            <a:r>
              <a:rPr lang="en-US" sz="2200" spc="319" dirty="0">
                <a:solidFill>
                  <a:srgbClr val="F8CF2C"/>
                </a:solidFill>
                <a:latin typeface="Cooper Hewitt"/>
              </a:rPr>
              <a:t>Two price categories:</a:t>
            </a:r>
            <a:endParaRPr lang="en-US" sz="2200" spc="29" dirty="0">
              <a:solidFill>
                <a:srgbClr val="FFFEE6"/>
              </a:solidFill>
              <a:latin typeface="Cooper Hewitt"/>
            </a:endParaRP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Cheap (10-20 €)</a:t>
            </a:r>
          </a:p>
          <a:p>
            <a:pPr lvl="0">
              <a:lnSpc>
                <a:spcPts val="4499"/>
              </a:lnSpc>
              <a:buFont typeface="Arial"/>
              <a:buChar char="•"/>
            </a:pPr>
            <a:r>
              <a:rPr lang="en-US" sz="2200" spc="29" dirty="0">
                <a:solidFill>
                  <a:srgbClr val="FFFEE6"/>
                </a:solidFill>
                <a:latin typeface="Cooper Hewitt"/>
              </a:rPr>
              <a:t> Medium-High (40-130 €)</a:t>
            </a:r>
          </a:p>
        </p:txBody>
      </p:sp>
    </p:spTree>
    <p:extLst>
      <p:ext uri="{BB962C8B-B14F-4D97-AF65-F5344CB8AC3E}">
        <p14:creationId xmlns:p14="http://schemas.microsoft.com/office/powerpoint/2010/main" val="290600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160214"/>
              </p:ext>
            </p:extLst>
          </p:nvPr>
        </p:nvGraphicFramePr>
        <p:xfrm>
          <a:off x="1809185" y="421531"/>
          <a:ext cx="15621000" cy="9446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8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8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Positive</a:t>
                      </a:r>
                    </a:p>
                  </a:txBody>
                  <a:tcPr anchor="ctr">
                    <a:solidFill>
                      <a:srgbClr val="FFE8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Negative</a:t>
                      </a:r>
                    </a:p>
                  </a:txBody>
                  <a:tcPr anchor="ctr">
                    <a:solidFill>
                      <a:srgbClr val="FFE8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32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Internal</a:t>
                      </a:r>
                    </a:p>
                  </a:txBody>
                  <a:tcPr vert="vert270" anchor="ctr">
                    <a:solidFill>
                      <a:srgbClr val="FFE81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23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STRENGTHS</a:t>
                      </a:r>
                      <a:endParaRPr lang="en-US" sz="2350" b="0" dirty="0">
                        <a:effectLst/>
                      </a:endParaRP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Practical and Strong; 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Possibility of add-ons; </a:t>
                      </a:r>
                      <a:endParaRPr lang="en-US" sz="2350" b="0" dirty="0">
                        <a:effectLst/>
                      </a:endParaRP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a drastic change of the users' habits, i.e. easy to use;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Replaces the use of several bike locks</a:t>
                      </a:r>
                      <a:br>
                        <a:rPr lang="en-US" sz="2350" dirty="0"/>
                      </a:br>
                      <a:endParaRPr lang="en-US" sz="23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23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WEAKNESSES</a:t>
                      </a:r>
                      <a:endParaRPr lang="en-US" sz="2350" b="0" dirty="0">
                        <a:effectLst/>
                      </a:endParaRP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Price; 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Lack of capital; 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Lack of reputation; </a:t>
                      </a:r>
                      <a:endParaRPr lang="en-US" sz="2350" b="0" dirty="0">
                        <a:effectLst/>
                      </a:endParaRP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production facilities; 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Lack of know-how.</a:t>
                      </a:r>
                      <a:endParaRPr lang="en-US" sz="2350" b="0" dirty="0">
                        <a:effectLst/>
                      </a:endParaRPr>
                    </a:p>
                    <a:p>
                      <a:br>
                        <a:rPr lang="en-US" sz="2350" dirty="0"/>
                      </a:br>
                      <a:endParaRPr lang="en-US" sz="23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45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External</a:t>
                      </a:r>
                    </a:p>
                  </a:txBody>
                  <a:tcPr vert="vert270" anchor="ctr">
                    <a:solidFill>
                      <a:srgbClr val="FFE81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23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OPPORTUNITIES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There is no real market leader or final solution;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There might be a gap in the market for locks which combine high durability and are easy-to-use;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No competition in the 40-80€ price range for retractable bike locks;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Increasing bike usage/active lifestyle;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Increased awareness of sustainability (leading to people using bikes more);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Easy to adopt;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Large possible market;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Possibility of also selling to motorcyclists; 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Most cities and governments are actively encouraging biking; 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Possibility of state-aided bike incentive programs might get more people to bike (for example, subventions or pay-to-bike-to-work programs which already exist in many Italian cities);</a:t>
                      </a:r>
                      <a:endParaRPr lang="en-US" sz="2350" b="0" dirty="0">
                        <a:effectLst/>
                      </a:endParaRPr>
                    </a:p>
                    <a:p>
                      <a:pPr rtl="0"/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Increased sales of e-bikes which are generally more expensive than regular bikes.</a:t>
                      </a:r>
                      <a:endParaRPr lang="en-US" sz="23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23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THREATS</a:t>
                      </a: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Many actors are already on the market, many of them established on the bike lock market since a long time and have both money and reputation;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Lack of awareness and trust of retractable bike locks; </a:t>
                      </a:r>
                    </a:p>
                    <a:p>
                      <a:pPr marL="342900" indent="-342900" rtl="0">
                        <a:buFontTx/>
                        <a:buChar char="-"/>
                      </a:pPr>
                      <a:r>
                        <a:rPr lang="en-US" sz="2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usage of bike sharing is increasing.</a:t>
                      </a:r>
                      <a:endParaRPr lang="en-US" sz="2350" b="0" dirty="0">
                        <a:effectLst/>
                      </a:endParaRPr>
                    </a:p>
                    <a:p>
                      <a:br>
                        <a:rPr lang="en-US" sz="2350" dirty="0"/>
                      </a:br>
                      <a:endParaRPr lang="en-US" sz="23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 rot="16200000">
            <a:off x="-21573" y="1483966"/>
            <a:ext cx="2919132" cy="742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79"/>
              </a:lnSpc>
            </a:pPr>
            <a:r>
              <a:rPr lang="en-US" sz="7200" spc="340" dirty="0">
                <a:solidFill>
                  <a:srgbClr val="F8CF2C"/>
                </a:solidFill>
                <a:latin typeface="Cooper Hewitt Bold"/>
              </a:rPr>
              <a:t>SWOT</a:t>
            </a:r>
          </a:p>
        </p:txBody>
      </p:sp>
    </p:spTree>
    <p:extLst>
      <p:ext uri="{BB962C8B-B14F-4D97-AF65-F5344CB8AC3E}">
        <p14:creationId xmlns:p14="http://schemas.microsoft.com/office/powerpoint/2010/main" val="4290958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45" t="311" r="-1" b="15546"/>
          <a:stretch/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8712" y="742160"/>
            <a:ext cx="12081368" cy="2667000"/>
            <a:chOff x="-1" y="0"/>
            <a:chExt cx="16108490" cy="7341622"/>
          </a:xfrm>
        </p:grpSpPr>
        <p:grpSp>
          <p:nvGrpSpPr>
            <p:cNvPr id="3" name="Group 3"/>
            <p:cNvGrpSpPr/>
            <p:nvPr/>
          </p:nvGrpSpPr>
          <p:grpSpPr>
            <a:xfrm>
              <a:off x="-1" y="0"/>
              <a:ext cx="16108490" cy="7341622"/>
              <a:chOff x="-1" y="0"/>
              <a:chExt cx="10265987" cy="467883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10265987" cy="4678837"/>
              </a:xfrm>
              <a:custGeom>
                <a:avLst/>
                <a:gdLst/>
                <a:ahLst/>
                <a:cxnLst/>
                <a:rect l="l" t="t" r="r" b="b"/>
                <a:pathLst>
                  <a:path w="10265987" h="4678837">
                    <a:moveTo>
                      <a:pt x="0" y="0"/>
                    </a:moveTo>
                    <a:lnTo>
                      <a:pt x="0" y="4678837"/>
                    </a:lnTo>
                    <a:lnTo>
                      <a:pt x="10265987" y="4678837"/>
                    </a:lnTo>
                    <a:lnTo>
                      <a:pt x="10265987" y="0"/>
                    </a:lnTo>
                    <a:lnTo>
                      <a:pt x="0" y="0"/>
                    </a:lnTo>
                    <a:close/>
                    <a:moveTo>
                      <a:pt x="10205027" y="4617877"/>
                    </a:moveTo>
                    <a:lnTo>
                      <a:pt x="59690" y="4617877"/>
                    </a:lnTo>
                    <a:lnTo>
                      <a:pt x="59690" y="59690"/>
                    </a:lnTo>
                    <a:lnTo>
                      <a:pt x="10205027" y="59690"/>
                    </a:lnTo>
                    <a:lnTo>
                      <a:pt x="10205027" y="4617877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770468" y="1258564"/>
              <a:ext cx="12567551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199" spc="287" dirty="0">
                  <a:solidFill>
                    <a:srgbClr val="FFFEE6"/>
                  </a:solidFill>
                  <a:latin typeface="Cooper Hewitt Heavy"/>
                </a:rPr>
                <a:t>COMPETITIVE ADVANTAGES</a:t>
              </a:r>
            </a:p>
          </p:txBody>
        </p:sp>
      </p:grpSp>
      <p:grpSp>
        <p:nvGrpSpPr>
          <p:cNvPr id="8" name="Group 2"/>
          <p:cNvGrpSpPr/>
          <p:nvPr/>
        </p:nvGrpSpPr>
        <p:grpSpPr>
          <a:xfrm>
            <a:off x="2559996" y="4229100"/>
            <a:ext cx="7429500" cy="5489873"/>
            <a:chOff x="0" y="-95250"/>
            <a:chExt cx="9528077" cy="7319830"/>
          </a:xfrm>
        </p:grpSpPr>
        <p:sp>
          <p:nvSpPr>
            <p:cNvPr id="9" name="TextBox 3"/>
            <p:cNvSpPr txBox="1"/>
            <p:nvPr/>
          </p:nvSpPr>
          <p:spPr>
            <a:xfrm>
              <a:off x="0" y="-95250"/>
              <a:ext cx="9528077" cy="68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Product</a:t>
              </a: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0" y="1119319"/>
              <a:ext cx="9519186" cy="6105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marL="457200" indent="-457200">
                <a:buFontTx/>
                <a:buChar char="-"/>
              </a:pPr>
              <a:r>
                <a:rPr lang="en-US" dirty="0"/>
                <a:t>Flexibility of using the product (the retractable aspect)</a:t>
              </a:r>
            </a:p>
            <a:p>
              <a:pPr marL="457200" indent="-457200">
                <a:buFontTx/>
                <a:buChar char="-"/>
              </a:pPr>
              <a:r>
                <a:rPr lang="en-US" dirty="0"/>
                <a:t>Durability of the product</a:t>
              </a:r>
            </a:p>
            <a:p>
              <a:pPr marL="457200" indent="-457200">
                <a:buFontTx/>
                <a:buChar char="-"/>
              </a:pPr>
              <a:r>
                <a:rPr lang="en-US" dirty="0"/>
                <a:t>Customizability of the product</a:t>
              </a:r>
            </a:p>
            <a:p>
              <a:pPr marL="457200" indent="-457200">
                <a:buFontTx/>
                <a:buChar char="-"/>
              </a:pPr>
              <a:r>
                <a:rPr lang="en-US" dirty="0"/>
                <a:t>Ability to change the product and be flexible in production</a:t>
              </a:r>
            </a:p>
            <a:p>
              <a:br>
                <a:rPr lang="en-US" dirty="0"/>
              </a:br>
              <a:endParaRPr lang="en-US" dirty="0"/>
            </a:p>
          </p:txBody>
        </p:sp>
      </p:grpSp>
      <p:grpSp>
        <p:nvGrpSpPr>
          <p:cNvPr id="12" name="Group 2"/>
          <p:cNvGrpSpPr/>
          <p:nvPr/>
        </p:nvGrpSpPr>
        <p:grpSpPr>
          <a:xfrm>
            <a:off x="10515600" y="4229100"/>
            <a:ext cx="7439677" cy="3400482"/>
            <a:chOff x="-13052" y="-95250"/>
            <a:chExt cx="9541129" cy="4533975"/>
          </a:xfrm>
        </p:grpSpPr>
        <p:sp>
          <p:nvSpPr>
            <p:cNvPr id="13" name="TextBox 3"/>
            <p:cNvSpPr txBox="1"/>
            <p:nvPr/>
          </p:nvSpPr>
          <p:spPr>
            <a:xfrm>
              <a:off x="0" y="-95250"/>
              <a:ext cx="9528077" cy="68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Team</a:t>
              </a:r>
            </a:p>
          </p:txBody>
        </p:sp>
        <p:sp>
          <p:nvSpPr>
            <p:cNvPr id="14" name="TextBox 4"/>
            <p:cNvSpPr txBox="1"/>
            <p:nvPr/>
          </p:nvSpPr>
          <p:spPr>
            <a:xfrm>
              <a:off x="-13052" y="591519"/>
              <a:ext cx="9519186" cy="38472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r>
                <a:rPr lang="en-US" dirty="0"/>
                <a:t>-  Diverse technical background</a:t>
              </a:r>
            </a:p>
            <a:p>
              <a:pPr fontAlgn="base"/>
              <a:r>
                <a:rPr lang="en-US" dirty="0"/>
                <a:t>-  Diverse cultural background</a:t>
              </a:r>
            </a:p>
            <a:p>
              <a:pPr fontAlgn="base"/>
              <a:r>
                <a:rPr lang="en-US" dirty="0"/>
                <a:t>-  Start-up experience</a:t>
              </a:r>
            </a:p>
            <a:p>
              <a:pPr fontAlgn="base"/>
              <a:r>
                <a:rPr lang="en-US" dirty="0"/>
                <a:t>-  Customer insights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6341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CFE873"/>
              </a:clrFrom>
              <a:clrTo>
                <a:srgbClr val="CFE87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5339" r="-416" b="3007"/>
          <a:stretch/>
        </p:blipFill>
        <p:spPr>
          <a:xfrm>
            <a:off x="0" y="-38100"/>
            <a:ext cx="18364200" cy="6248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7528" y="2027463"/>
            <a:ext cx="16196168" cy="2554479"/>
            <a:chOff x="0" y="0"/>
            <a:chExt cx="21594890" cy="340597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1594890" cy="3405972"/>
              <a:chOff x="0" y="0"/>
              <a:chExt cx="13762485" cy="217063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762486" cy="2170635"/>
              </a:xfrm>
              <a:custGeom>
                <a:avLst/>
                <a:gdLst/>
                <a:ahLst/>
                <a:cxnLst/>
                <a:rect l="l" t="t" r="r" b="b"/>
                <a:pathLst>
                  <a:path w="13762486" h="2170635">
                    <a:moveTo>
                      <a:pt x="0" y="0"/>
                    </a:moveTo>
                    <a:lnTo>
                      <a:pt x="0" y="2170635"/>
                    </a:lnTo>
                    <a:lnTo>
                      <a:pt x="13762486" y="2170635"/>
                    </a:lnTo>
                    <a:lnTo>
                      <a:pt x="13762486" y="0"/>
                    </a:lnTo>
                    <a:lnTo>
                      <a:pt x="0" y="0"/>
                    </a:lnTo>
                    <a:close/>
                    <a:moveTo>
                      <a:pt x="13701525" y="2109675"/>
                    </a:moveTo>
                    <a:lnTo>
                      <a:pt x="59690" y="2109675"/>
                    </a:lnTo>
                    <a:lnTo>
                      <a:pt x="59690" y="59690"/>
                    </a:lnTo>
                    <a:lnTo>
                      <a:pt x="13701525" y="59690"/>
                    </a:lnTo>
                    <a:lnTo>
                      <a:pt x="13701525" y="2109675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247062" y="840528"/>
              <a:ext cx="19081228" cy="1648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200" spc="288">
                  <a:solidFill>
                    <a:srgbClr val="FFFEE6"/>
                  </a:solidFill>
                  <a:latin typeface="Cooper Hewitt Heavy"/>
                </a:rPr>
                <a:t>OUR LISTING STRATEGIES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86200" y="5109937"/>
            <a:ext cx="2859125" cy="2695730"/>
            <a:chOff x="0" y="0"/>
            <a:chExt cx="3812166" cy="3594307"/>
          </a:xfrm>
        </p:grpSpPr>
        <p:sp>
          <p:nvSpPr>
            <p:cNvPr id="8" name="AutoShape 8"/>
            <p:cNvSpPr/>
            <p:nvPr/>
          </p:nvSpPr>
          <p:spPr>
            <a:xfrm>
              <a:off x="634295" y="0"/>
              <a:ext cx="2543576" cy="2538586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2875136"/>
              <a:ext cx="3812166" cy="719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Marketing Plan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45326" y="5109937"/>
            <a:ext cx="3879850" cy="2733433"/>
            <a:chOff x="-1360965" y="0"/>
            <a:chExt cx="5173132" cy="3644577"/>
          </a:xfrm>
        </p:grpSpPr>
        <p:sp>
          <p:nvSpPr>
            <p:cNvPr id="11" name="AutoShape 11"/>
            <p:cNvSpPr/>
            <p:nvPr/>
          </p:nvSpPr>
          <p:spPr>
            <a:xfrm>
              <a:off x="634295" y="0"/>
              <a:ext cx="2543576" cy="2538586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1360965" y="2875136"/>
              <a:ext cx="5173132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	Strategic Plan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45900" y="5109937"/>
            <a:ext cx="2859125" cy="2695730"/>
            <a:chOff x="0" y="0"/>
            <a:chExt cx="3812166" cy="3594307"/>
          </a:xfrm>
        </p:grpSpPr>
        <p:sp>
          <p:nvSpPr>
            <p:cNvPr id="17" name="AutoShape 17"/>
            <p:cNvSpPr/>
            <p:nvPr/>
          </p:nvSpPr>
          <p:spPr>
            <a:xfrm>
              <a:off x="634295" y="0"/>
              <a:ext cx="2543576" cy="2538586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2875136"/>
              <a:ext cx="3812166" cy="719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Financials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79" y="5448300"/>
            <a:ext cx="1327841" cy="13278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83" y="5349241"/>
            <a:ext cx="1525957" cy="15259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53" y="5416097"/>
            <a:ext cx="1291617" cy="129161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7" r="8356"/>
          <a:stretch/>
        </p:blipFill>
        <p:spPr>
          <a:xfrm>
            <a:off x="-255756" y="-20058"/>
            <a:ext cx="6145271" cy="103632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289844" y="1098877"/>
            <a:ext cx="7623668" cy="3640924"/>
            <a:chOff x="0" y="0"/>
            <a:chExt cx="10164890" cy="485456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164890" cy="4854565"/>
              <a:chOff x="0" y="0"/>
              <a:chExt cx="6478114" cy="309382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478113" cy="3093828"/>
              </a:xfrm>
              <a:custGeom>
                <a:avLst/>
                <a:gdLst/>
                <a:ahLst/>
                <a:cxnLst/>
                <a:rect l="l" t="t" r="r" b="b"/>
                <a:pathLst>
                  <a:path w="6478113" h="3093828">
                    <a:moveTo>
                      <a:pt x="0" y="0"/>
                    </a:moveTo>
                    <a:lnTo>
                      <a:pt x="0" y="3093828"/>
                    </a:lnTo>
                    <a:lnTo>
                      <a:pt x="6478113" y="3093828"/>
                    </a:lnTo>
                    <a:lnTo>
                      <a:pt x="6478113" y="0"/>
                    </a:lnTo>
                    <a:lnTo>
                      <a:pt x="0" y="0"/>
                    </a:lnTo>
                    <a:close/>
                    <a:moveTo>
                      <a:pt x="6417153" y="3032868"/>
                    </a:moveTo>
                    <a:lnTo>
                      <a:pt x="59690" y="3032868"/>
                    </a:lnTo>
                    <a:lnTo>
                      <a:pt x="59690" y="59690"/>
                    </a:lnTo>
                    <a:lnTo>
                      <a:pt x="6417154" y="59690"/>
                    </a:lnTo>
                    <a:lnTo>
                      <a:pt x="6417154" y="3032868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739431" y="778664"/>
              <a:ext cx="7244828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Marketing</a:t>
              </a:r>
            </a:p>
            <a:p>
              <a:pPr algn="r">
                <a:lnSpc>
                  <a:spcPts val="8640"/>
                </a:lnSpc>
              </a:pP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Plan</a:t>
              </a:r>
              <a:endParaRPr lang="en-US" sz="7200" dirty="0">
                <a:solidFill>
                  <a:srgbClr val="FFFEE6"/>
                </a:solidFill>
                <a:latin typeface="Cooper Hewitt Heavy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271261" y="1228304"/>
            <a:ext cx="5097811" cy="7531130"/>
            <a:chOff x="9192956" y="1856692"/>
            <a:chExt cx="6085144" cy="8198177"/>
          </a:xfrm>
        </p:grpSpPr>
        <p:sp>
          <p:nvSpPr>
            <p:cNvPr id="17" name="Flowchart: Terminator 16"/>
            <p:cNvSpPr/>
            <p:nvPr/>
          </p:nvSpPr>
          <p:spPr>
            <a:xfrm>
              <a:off x="9192956" y="1856692"/>
              <a:ext cx="6085144" cy="2020388"/>
            </a:xfrm>
            <a:prstGeom prst="flowChartTerminator">
              <a:avLst/>
            </a:prstGeom>
            <a:solidFill>
              <a:srgbClr val="FFE811"/>
            </a:solidFill>
            <a:ln>
              <a:solidFill>
                <a:srgbClr val="FFE8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 Millions</a:t>
              </a:r>
              <a:br>
                <a:rPr lang="en-US" sz="3200" dirty="0">
                  <a:solidFill>
                    <a:schemeClr val="tx1"/>
                  </a:solidFill>
                </a:rPr>
              </a:br>
              <a:r>
                <a:rPr lang="en-US" sz="3200" dirty="0">
                  <a:solidFill>
                    <a:schemeClr val="tx1"/>
                  </a:solidFill>
                </a:rPr>
                <a:t>Bikes and e-Bikes in Italy 2016</a:t>
              </a:r>
            </a:p>
          </p:txBody>
        </p:sp>
        <p:sp>
          <p:nvSpPr>
            <p:cNvPr id="18" name="Flowchart: Terminator 17"/>
            <p:cNvSpPr/>
            <p:nvPr/>
          </p:nvSpPr>
          <p:spPr>
            <a:xfrm>
              <a:off x="9372600" y="5031395"/>
              <a:ext cx="5638800" cy="2023227"/>
            </a:xfrm>
            <a:prstGeom prst="flowChartTerminator">
              <a:avLst/>
            </a:prstGeom>
            <a:solidFill>
              <a:srgbClr val="FFE811"/>
            </a:solidFill>
            <a:ln>
              <a:solidFill>
                <a:srgbClr val="FFE8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3.4 Millions</a:t>
              </a:r>
              <a:br>
                <a:rPr lang="en-US" sz="3200" dirty="0">
                  <a:solidFill>
                    <a:schemeClr val="tx1"/>
                  </a:solidFill>
                </a:rPr>
              </a:br>
              <a:r>
                <a:rPr lang="en-US" sz="3200" dirty="0">
                  <a:solidFill>
                    <a:schemeClr val="tx1"/>
                  </a:solidFill>
                </a:rPr>
                <a:t>Middle &amp; High Income Range</a:t>
              </a: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9715500" y="8108412"/>
              <a:ext cx="4953000" cy="1946457"/>
            </a:xfrm>
            <a:prstGeom prst="flowChartTerminator">
              <a:avLst/>
            </a:prstGeom>
            <a:solidFill>
              <a:srgbClr val="FFE811"/>
            </a:solidFill>
            <a:ln>
              <a:solidFill>
                <a:srgbClr val="FFE8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510 Thousand</a:t>
              </a:r>
            </a:p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Our Reach First Year</a:t>
              </a:r>
            </a:p>
          </p:txBody>
        </p:sp>
        <p:cxnSp>
          <p:nvCxnSpPr>
            <p:cNvPr id="21" name="Straight Arrow Connector 20"/>
            <p:cNvCxnSpPr>
              <a:stCxn id="17" idx="2"/>
              <a:endCxn id="18" idx="0"/>
            </p:cNvCxnSpPr>
            <p:nvPr/>
          </p:nvCxnSpPr>
          <p:spPr>
            <a:xfrm flipH="1">
              <a:off x="12192000" y="3877080"/>
              <a:ext cx="43529" cy="1154315"/>
            </a:xfrm>
            <a:prstGeom prst="straightConnector1">
              <a:avLst/>
            </a:prstGeom>
            <a:ln w="76200">
              <a:solidFill>
                <a:srgbClr val="FFE8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8" idx="2"/>
            </p:cNvCxnSpPr>
            <p:nvPr/>
          </p:nvCxnSpPr>
          <p:spPr>
            <a:xfrm>
              <a:off x="12192000" y="7054623"/>
              <a:ext cx="0" cy="1053791"/>
            </a:xfrm>
            <a:prstGeom prst="straightConnector1">
              <a:avLst/>
            </a:prstGeom>
            <a:ln w="76200">
              <a:solidFill>
                <a:srgbClr val="FFE8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592050" y="3877080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67%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586244" y="7166018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15%</a:t>
              </a:r>
            </a:p>
          </p:txBody>
        </p:sp>
      </p:grpSp>
      <p:grpSp>
        <p:nvGrpSpPr>
          <p:cNvPr id="33" name="Group 2"/>
          <p:cNvGrpSpPr/>
          <p:nvPr/>
        </p:nvGrpSpPr>
        <p:grpSpPr>
          <a:xfrm>
            <a:off x="6862245" y="1225000"/>
            <a:ext cx="7429500" cy="3578945"/>
            <a:chOff x="0" y="-95250"/>
            <a:chExt cx="9528077" cy="4771926"/>
          </a:xfrm>
        </p:grpSpPr>
        <p:sp>
          <p:nvSpPr>
            <p:cNvPr id="34" name="TextBox 3"/>
            <p:cNvSpPr txBox="1"/>
            <p:nvPr/>
          </p:nvSpPr>
          <p:spPr>
            <a:xfrm>
              <a:off x="0" y="-95250"/>
              <a:ext cx="9528077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Segmentation</a:t>
              </a:r>
            </a:p>
          </p:txBody>
        </p:sp>
        <p:sp>
          <p:nvSpPr>
            <p:cNvPr id="35" name="TextBox 4"/>
            <p:cNvSpPr txBox="1"/>
            <p:nvPr/>
          </p:nvSpPr>
          <p:spPr>
            <a:xfrm>
              <a:off x="0" y="829469"/>
              <a:ext cx="9519186" cy="38472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fontAlgn="base"/>
              <a:r>
                <a:rPr lang="en-US" dirty="0"/>
                <a:t>-  Urban Riders</a:t>
              </a:r>
            </a:p>
            <a:p>
              <a:pPr fontAlgn="base"/>
              <a:r>
                <a:rPr lang="en-US" dirty="0"/>
                <a:t>-  Professional Bikers</a:t>
              </a:r>
            </a:p>
            <a:p>
              <a:pPr fontAlgn="base"/>
              <a:r>
                <a:rPr lang="en-US" dirty="0"/>
                <a:t>-  Mountain Bikers</a:t>
              </a:r>
            </a:p>
            <a:p>
              <a:br>
                <a:rPr lang="en-US" dirty="0"/>
              </a:br>
              <a:endParaRPr lang="en-US" dirty="0"/>
            </a:p>
          </p:txBody>
        </p:sp>
      </p:grpSp>
      <p:grpSp>
        <p:nvGrpSpPr>
          <p:cNvPr id="36" name="Group 2"/>
          <p:cNvGrpSpPr/>
          <p:nvPr/>
        </p:nvGrpSpPr>
        <p:grpSpPr>
          <a:xfrm>
            <a:off x="6855935" y="4809388"/>
            <a:ext cx="5031265" cy="4733108"/>
            <a:chOff x="0" y="-95250"/>
            <a:chExt cx="9810020" cy="6310808"/>
          </a:xfrm>
        </p:grpSpPr>
        <p:sp>
          <p:nvSpPr>
            <p:cNvPr id="37" name="TextBox 3"/>
            <p:cNvSpPr txBox="1"/>
            <p:nvPr/>
          </p:nvSpPr>
          <p:spPr>
            <a:xfrm>
              <a:off x="0" y="-95250"/>
              <a:ext cx="9528077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Targeting</a:t>
              </a:r>
            </a:p>
          </p:txBody>
        </p:sp>
        <p:sp>
          <p:nvSpPr>
            <p:cNvPr id="38" name="TextBox 4"/>
            <p:cNvSpPr txBox="1"/>
            <p:nvPr/>
          </p:nvSpPr>
          <p:spPr>
            <a:xfrm>
              <a:off x="0" y="829470"/>
              <a:ext cx="9810020" cy="538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fontAlgn="base"/>
              <a:r>
                <a:rPr lang="en-US" i="1" dirty="0"/>
                <a:t>“Normal and electrical bike owners that are using for daily transportation, who find  traditional locks inconvenient to use, and have a middle to high income.”</a:t>
              </a:r>
            </a:p>
            <a:p>
              <a:pPr fontAlgn="base"/>
              <a:endParaRPr lang="en-US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rception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8492"/>
            <a:ext cx="15468600" cy="92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2057399" y="571500"/>
            <a:ext cx="7772401" cy="4196469"/>
            <a:chOff x="-1238297" y="-203200"/>
            <a:chExt cx="16508587" cy="4927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5270290" cy="4724787"/>
              <a:chOff x="0" y="0"/>
              <a:chExt cx="9731799" cy="30111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731800" cy="3011120"/>
              </a:xfrm>
              <a:custGeom>
                <a:avLst/>
                <a:gdLst/>
                <a:ahLst/>
                <a:cxnLst/>
                <a:rect l="l" t="t" r="r" b="b"/>
                <a:pathLst>
                  <a:path w="9731800" h="3011120">
                    <a:moveTo>
                      <a:pt x="0" y="0"/>
                    </a:moveTo>
                    <a:lnTo>
                      <a:pt x="0" y="3011120"/>
                    </a:lnTo>
                    <a:lnTo>
                      <a:pt x="9731800" y="3011120"/>
                    </a:lnTo>
                    <a:lnTo>
                      <a:pt x="9731800" y="0"/>
                    </a:lnTo>
                    <a:lnTo>
                      <a:pt x="0" y="0"/>
                    </a:lnTo>
                    <a:close/>
                    <a:moveTo>
                      <a:pt x="9670839" y="2950160"/>
                    </a:moveTo>
                    <a:lnTo>
                      <a:pt x="59690" y="2950160"/>
                    </a:lnTo>
                    <a:lnTo>
                      <a:pt x="59690" y="59690"/>
                    </a:lnTo>
                    <a:lnTo>
                      <a:pt x="9670839" y="59690"/>
                    </a:lnTo>
                    <a:lnTo>
                      <a:pt x="9670839" y="2950160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1238297" y="-203200"/>
              <a:ext cx="9163097" cy="7191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fontAlgn="base"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rot="16200000">
            <a:off x="-1678593" y="3158921"/>
            <a:ext cx="6222024" cy="742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79"/>
              </a:lnSpc>
            </a:pPr>
            <a:r>
              <a:rPr lang="en-US" sz="7200" spc="340" dirty="0">
                <a:solidFill>
                  <a:srgbClr val="F8CF2C"/>
                </a:solidFill>
                <a:latin typeface="Cooper Hewitt Bold"/>
              </a:rPr>
              <a:t>POSITIONING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1257981"/>
            <a:ext cx="6934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We are positioning our product in the price range of 60-80€, which is the middle-to-high range of the bike locks. Also, high-lighting the strength of the lock will create the perception of a durable and economical luxury product image.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7" r="8356"/>
          <a:stretch/>
        </p:blipFill>
        <p:spPr>
          <a:xfrm>
            <a:off x="-255756" y="-20058"/>
            <a:ext cx="6145271" cy="103632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289844" y="1098877"/>
            <a:ext cx="7623668" cy="3640924"/>
            <a:chOff x="0" y="0"/>
            <a:chExt cx="10164890" cy="485456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164890" cy="4854565"/>
              <a:chOff x="0" y="0"/>
              <a:chExt cx="6478114" cy="309382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478113" cy="3093828"/>
              </a:xfrm>
              <a:custGeom>
                <a:avLst/>
                <a:gdLst/>
                <a:ahLst/>
                <a:cxnLst/>
                <a:rect l="l" t="t" r="r" b="b"/>
                <a:pathLst>
                  <a:path w="6478113" h="3093828">
                    <a:moveTo>
                      <a:pt x="0" y="0"/>
                    </a:moveTo>
                    <a:lnTo>
                      <a:pt x="0" y="3093828"/>
                    </a:lnTo>
                    <a:lnTo>
                      <a:pt x="6478113" y="3093828"/>
                    </a:lnTo>
                    <a:lnTo>
                      <a:pt x="6478113" y="0"/>
                    </a:lnTo>
                    <a:lnTo>
                      <a:pt x="0" y="0"/>
                    </a:lnTo>
                    <a:close/>
                    <a:moveTo>
                      <a:pt x="6417153" y="3032868"/>
                    </a:moveTo>
                    <a:lnTo>
                      <a:pt x="59690" y="3032868"/>
                    </a:lnTo>
                    <a:lnTo>
                      <a:pt x="59690" y="59690"/>
                    </a:lnTo>
                    <a:lnTo>
                      <a:pt x="6417154" y="59690"/>
                    </a:lnTo>
                    <a:lnTo>
                      <a:pt x="6417154" y="3032868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739431" y="778664"/>
              <a:ext cx="7244828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Marketing</a:t>
              </a:r>
            </a:p>
            <a:p>
              <a:pPr algn="r">
                <a:lnSpc>
                  <a:spcPts val="8640"/>
                </a:lnSpc>
              </a:pP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Mix</a:t>
              </a:r>
              <a:endParaRPr lang="en-US" sz="7200" dirty="0">
                <a:solidFill>
                  <a:srgbClr val="FFFEE6"/>
                </a:solidFill>
                <a:latin typeface="Cooper Hewitt Heavy"/>
              </a:endParaRPr>
            </a:p>
          </p:txBody>
        </p:sp>
      </p:grpSp>
      <p:grpSp>
        <p:nvGrpSpPr>
          <p:cNvPr id="33" name="Group 2"/>
          <p:cNvGrpSpPr/>
          <p:nvPr/>
        </p:nvGrpSpPr>
        <p:grpSpPr>
          <a:xfrm>
            <a:off x="6960893" y="847114"/>
            <a:ext cx="7429500" cy="3447669"/>
            <a:chOff x="0" y="-95250"/>
            <a:chExt cx="9528077" cy="4596892"/>
          </a:xfrm>
        </p:grpSpPr>
        <p:sp>
          <p:nvSpPr>
            <p:cNvPr id="34" name="TextBox 3"/>
            <p:cNvSpPr txBox="1"/>
            <p:nvPr/>
          </p:nvSpPr>
          <p:spPr>
            <a:xfrm>
              <a:off x="0" y="-95250"/>
              <a:ext cx="9528077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Product</a:t>
              </a:r>
            </a:p>
          </p:txBody>
        </p:sp>
        <p:sp>
          <p:nvSpPr>
            <p:cNvPr id="35" name="TextBox 4"/>
            <p:cNvSpPr txBox="1"/>
            <p:nvPr/>
          </p:nvSpPr>
          <p:spPr>
            <a:xfrm>
              <a:off x="0" y="654435"/>
              <a:ext cx="9519186" cy="38472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fontAlgn="base"/>
              <a:r>
                <a:rPr lang="en-US" dirty="0"/>
                <a:t>-  Durability 		(Must-Have)</a:t>
              </a:r>
            </a:p>
            <a:p>
              <a:pPr fontAlgn="base"/>
              <a:r>
                <a:rPr lang="en-US" dirty="0"/>
                <a:t>-  Flexibility 		(Satisfier)</a:t>
              </a:r>
            </a:p>
            <a:p>
              <a:pPr fontAlgn="base"/>
              <a:r>
                <a:rPr lang="en-US" dirty="0"/>
                <a:t>-  Customizability 	(Delighter) </a:t>
              </a:r>
            </a:p>
            <a:p>
              <a:br>
                <a:rPr lang="en-US" dirty="0"/>
              </a:br>
              <a:endParaRPr lang="en-US" dirty="0"/>
            </a:p>
          </p:txBody>
        </p:sp>
      </p:grpSp>
      <p:grpSp>
        <p:nvGrpSpPr>
          <p:cNvPr id="22" name="Group 2"/>
          <p:cNvGrpSpPr/>
          <p:nvPr/>
        </p:nvGrpSpPr>
        <p:grpSpPr>
          <a:xfrm>
            <a:off x="6960893" y="3546775"/>
            <a:ext cx="7429500" cy="1716426"/>
            <a:chOff x="0" y="-95250"/>
            <a:chExt cx="9528077" cy="2288568"/>
          </a:xfrm>
        </p:grpSpPr>
        <p:sp>
          <p:nvSpPr>
            <p:cNvPr id="24" name="TextBox 3"/>
            <p:cNvSpPr txBox="1"/>
            <p:nvPr/>
          </p:nvSpPr>
          <p:spPr>
            <a:xfrm>
              <a:off x="0" y="-95250"/>
              <a:ext cx="9528077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Price</a:t>
              </a:r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0" y="654435"/>
              <a:ext cx="9519186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r>
                <a:rPr lang="en-US" dirty="0"/>
                <a:t>60-80€ segment</a:t>
              </a:r>
              <a:br>
                <a:rPr lang="en-US" dirty="0"/>
              </a:br>
              <a:endParaRPr lang="en-US" dirty="0"/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6400565" y="7048500"/>
            <a:ext cx="10058400" cy="3563085"/>
            <a:chOff x="0" y="-95250"/>
            <a:chExt cx="9981795" cy="4750779"/>
          </a:xfrm>
        </p:grpSpPr>
        <p:sp>
          <p:nvSpPr>
            <p:cNvPr id="29" name="TextBox 3"/>
            <p:cNvSpPr txBox="1"/>
            <p:nvPr/>
          </p:nvSpPr>
          <p:spPr>
            <a:xfrm>
              <a:off x="453718" y="-95250"/>
              <a:ext cx="9528077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Promotion</a:t>
              </a:r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0" y="654435"/>
              <a:ext cx="9519186" cy="40010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  <a:lvl2pPr lvl="1">
                <a:defRPr sz="3000" spc="30">
                  <a:solidFill>
                    <a:srgbClr val="FFFEE6"/>
                  </a:solidFill>
                  <a:latin typeface="Cooper Hewitt"/>
                </a:defRPr>
              </a:lvl2pPr>
            </a:lstStyle>
            <a:p>
              <a:pPr lvl="1"/>
              <a:r>
                <a:rPr lang="en-US" dirty="0"/>
                <a:t>-  Agreements with bike producers &amp; retailers</a:t>
              </a:r>
            </a:p>
            <a:p>
              <a:pPr lvl="1"/>
              <a:r>
                <a:rPr lang="en-US" dirty="0"/>
                <a:t>-  Discounts for bike rentals or large numbers</a:t>
              </a:r>
            </a:p>
            <a:p>
              <a:pPr lvl="1"/>
              <a:r>
                <a:rPr lang="en-US" dirty="0"/>
                <a:t>-  Cyclist events</a:t>
              </a:r>
            </a:p>
            <a:p>
              <a:pPr lvl="1"/>
              <a:r>
                <a:rPr lang="en-US" dirty="0"/>
                <a:t>-  Social influencers</a:t>
              </a:r>
            </a:p>
            <a:p>
              <a:br>
                <a:rPr lang="en-US" dirty="0"/>
              </a:br>
              <a:endParaRPr lang="en-US" dirty="0"/>
            </a:p>
          </p:txBody>
        </p:sp>
      </p:grpSp>
      <p:grpSp>
        <p:nvGrpSpPr>
          <p:cNvPr id="32" name="Group 2"/>
          <p:cNvGrpSpPr/>
          <p:nvPr/>
        </p:nvGrpSpPr>
        <p:grpSpPr>
          <a:xfrm>
            <a:off x="6400565" y="5149381"/>
            <a:ext cx="12192000" cy="2564819"/>
            <a:chOff x="-614338" y="4666"/>
            <a:chExt cx="12997274" cy="3419758"/>
          </a:xfrm>
        </p:grpSpPr>
        <p:sp>
          <p:nvSpPr>
            <p:cNvPr id="39" name="TextBox 3"/>
            <p:cNvSpPr txBox="1"/>
            <p:nvPr/>
          </p:nvSpPr>
          <p:spPr>
            <a:xfrm>
              <a:off x="-98484" y="4666"/>
              <a:ext cx="9528077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Place</a:t>
              </a:r>
            </a:p>
          </p:txBody>
        </p:sp>
        <p:sp>
          <p:nvSpPr>
            <p:cNvPr id="40" name="TextBox 4"/>
            <p:cNvSpPr txBox="1"/>
            <p:nvPr/>
          </p:nvSpPr>
          <p:spPr>
            <a:xfrm>
              <a:off x="-614338" y="654435"/>
              <a:ext cx="12997274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lvl="1"/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-  Bike &amp; bike accessory stores​</a:t>
              </a:r>
            </a:p>
            <a:p>
              <a:pPr lvl="1"/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-  Website</a:t>
              </a:r>
            </a:p>
            <a:p>
              <a:br>
                <a:rPr lang="en-US" dirty="0"/>
              </a:b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4214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t="16122" b="16122"/>
          <a:stretch>
            <a:fillRect/>
          </a:stretch>
        </p:blipFill>
        <p:spPr>
          <a:xfrm>
            <a:off x="6781800" y="-180976"/>
            <a:ext cx="11787554" cy="106489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464635" y="-231604"/>
            <a:ext cx="79433" cy="10750207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id="4" name="Group 4"/>
          <p:cNvGrpSpPr/>
          <p:nvPr/>
        </p:nvGrpSpPr>
        <p:grpSpPr>
          <a:xfrm>
            <a:off x="9341781" y="7200900"/>
            <a:ext cx="335619" cy="335619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E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36541" y="4014546"/>
            <a:ext cx="335619" cy="33561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EE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326436" y="1543243"/>
            <a:ext cx="335619" cy="335619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EE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395931" y="1492712"/>
            <a:ext cx="6863369" cy="1991359"/>
            <a:chOff x="0" y="-85725"/>
            <a:chExt cx="9151159" cy="2655146"/>
          </a:xfrm>
        </p:grpSpPr>
        <p:sp>
          <p:nvSpPr>
            <p:cNvPr id="13" name="TextBox 13"/>
            <p:cNvSpPr txBox="1"/>
            <p:nvPr/>
          </p:nvSpPr>
          <p:spPr>
            <a:xfrm>
              <a:off x="6348" y="-85725"/>
              <a:ext cx="9144811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In 3 Months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2559"/>
              <a:ext cx="9144275" cy="1956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3899"/>
                </a:lnSpc>
                <a:defRPr sz="2599" spc="25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marL="0" lvl="1">
                <a:lnSpc>
                  <a:spcPts val="3899"/>
                </a:lnSpc>
              </a:pPr>
              <a:r>
                <a:rPr lang="en-US" sz="2599" spc="25" dirty="0">
                  <a:solidFill>
                    <a:srgbClr val="FFFEE6"/>
                  </a:solidFill>
                  <a:latin typeface="Cooper Hewitt"/>
                </a:rPr>
                <a:t>-  Research and prototype development</a:t>
              </a:r>
            </a:p>
            <a:p>
              <a:pPr marL="0" lvl="1">
                <a:lnSpc>
                  <a:spcPts val="3899"/>
                </a:lnSpc>
              </a:pPr>
              <a:r>
                <a:rPr lang="en-US" sz="2599" spc="25" dirty="0">
                  <a:solidFill>
                    <a:srgbClr val="FFFEE6"/>
                  </a:solidFill>
                  <a:latin typeface="Cooper Hewitt"/>
                </a:rPr>
                <a:t>-  Create brand awareness</a:t>
              </a:r>
            </a:p>
            <a:p>
              <a:pPr marL="0" lvl="1">
                <a:lnSpc>
                  <a:spcPts val="3899"/>
                </a:lnSpc>
              </a:pPr>
              <a:r>
                <a:rPr lang="en-US" sz="2599" spc="25" dirty="0">
                  <a:solidFill>
                    <a:srgbClr val="FFFEE6"/>
                  </a:solidFill>
                  <a:latin typeface="Cooper Hewitt"/>
                </a:rPr>
                <a:t>-  Set up sales channels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56721" y="3938700"/>
            <a:ext cx="6863369" cy="2524260"/>
            <a:chOff x="0" y="-85725"/>
            <a:chExt cx="9151159" cy="3365682"/>
          </a:xfrm>
        </p:grpSpPr>
        <p:sp>
          <p:nvSpPr>
            <p:cNvPr id="16" name="TextBox 16"/>
            <p:cNvSpPr txBox="1"/>
            <p:nvPr/>
          </p:nvSpPr>
          <p:spPr>
            <a:xfrm>
              <a:off x="6348" y="-85725"/>
              <a:ext cx="9144811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Until 1st Year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2559"/>
              <a:ext cx="9144275" cy="2667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3899"/>
                </a:lnSpc>
                <a:defRPr sz="2599" spc="25">
                  <a:solidFill>
                    <a:srgbClr val="FFFEE6"/>
                  </a:solidFill>
                  <a:latin typeface="Cooper Hewitt"/>
                </a:defRPr>
              </a:lvl1pPr>
              <a:lvl2pPr marL="0" lvl="1">
                <a:lnSpc>
                  <a:spcPts val="3899"/>
                </a:lnSpc>
                <a:defRPr sz="2599" spc="25">
                  <a:solidFill>
                    <a:srgbClr val="FFFEE6"/>
                  </a:solidFill>
                  <a:latin typeface="Cooper Hewitt"/>
                </a:defRPr>
              </a:lvl2pPr>
            </a:lstStyle>
            <a:p>
              <a:pPr lvl="1"/>
              <a:r>
                <a:rPr lang="en-US" dirty="0"/>
                <a:t>-  Production of 1200 products</a:t>
              </a:r>
            </a:p>
            <a:p>
              <a:pPr lvl="1"/>
              <a:r>
                <a:rPr lang="en-US" dirty="0"/>
                <a:t>-  Sales of at least 60%</a:t>
              </a:r>
            </a:p>
            <a:p>
              <a:pPr lvl="1"/>
              <a:r>
                <a:rPr lang="en-US" dirty="0"/>
                <a:t>-  Retailer agreements</a:t>
              </a:r>
            </a:p>
            <a:p>
              <a:pPr lvl="1"/>
              <a:r>
                <a:rPr lang="en-US" dirty="0"/>
                <a:t>-  Grow brand awareness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32103" y="7115397"/>
            <a:ext cx="6863369" cy="2024125"/>
            <a:chOff x="0" y="-85724"/>
            <a:chExt cx="9151159" cy="2698832"/>
          </a:xfrm>
        </p:grpSpPr>
        <p:sp>
          <p:nvSpPr>
            <p:cNvPr id="19" name="TextBox 19"/>
            <p:cNvSpPr txBox="1"/>
            <p:nvPr/>
          </p:nvSpPr>
          <p:spPr>
            <a:xfrm>
              <a:off x="6348" y="-85724"/>
              <a:ext cx="9144811" cy="649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Until 5</a:t>
              </a:r>
              <a:r>
                <a:rPr lang="en-US" sz="3199" spc="319" baseline="30000" dirty="0">
                  <a:solidFill>
                    <a:srgbClr val="F8CF2C"/>
                  </a:solidFill>
                  <a:latin typeface="Cooper Hewitt"/>
                </a:rPr>
                <a:t>th</a:t>
              </a: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 Year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2561"/>
              <a:ext cx="9144275" cy="2000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3899"/>
                </a:lnSpc>
                <a:defRPr sz="2599" spc="25">
                  <a:solidFill>
                    <a:srgbClr val="FFFEE6"/>
                  </a:solidFill>
                  <a:latin typeface="Cooper Hewitt"/>
                </a:defRPr>
              </a:lvl1pPr>
              <a:lvl2pPr marL="0" lvl="1">
                <a:lnSpc>
                  <a:spcPts val="3899"/>
                </a:lnSpc>
                <a:defRPr sz="2599" spc="25">
                  <a:solidFill>
                    <a:srgbClr val="FFFEE6"/>
                  </a:solidFill>
                  <a:latin typeface="Cooper Hewitt"/>
                </a:defRPr>
              </a:lvl2pPr>
            </a:lstStyle>
            <a:p>
              <a:pPr lvl="1"/>
              <a:r>
                <a:rPr lang="en-US" dirty="0"/>
                <a:t>-  Expanding to 4 countries </a:t>
              </a:r>
            </a:p>
            <a:p>
              <a:pPr lvl="1"/>
              <a:r>
                <a:rPr lang="en-US" dirty="0"/>
                <a:t>-  Keep minimum 10% growth/year</a:t>
              </a:r>
            </a:p>
            <a:p>
              <a:pPr lvl="1"/>
              <a:r>
                <a:rPr lang="en-US" dirty="0"/>
                <a:t>-  Complementary products</a:t>
              </a:r>
            </a:p>
          </p:txBody>
        </p:sp>
      </p:grpSp>
      <p:sp>
        <p:nvSpPr>
          <p:cNvPr id="24" name="AutoShape 24"/>
          <p:cNvSpPr/>
          <p:nvPr/>
        </p:nvSpPr>
        <p:spPr>
          <a:xfrm>
            <a:off x="-190500" y="-209550"/>
            <a:ext cx="7143750" cy="10629900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id="25" name="Group 25"/>
          <p:cNvGrpSpPr/>
          <p:nvPr/>
        </p:nvGrpSpPr>
        <p:grpSpPr>
          <a:xfrm>
            <a:off x="-506459" y="3267079"/>
            <a:ext cx="8023718" cy="3752843"/>
            <a:chOff x="0" y="0"/>
            <a:chExt cx="10698290" cy="500379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0698290" cy="5003790"/>
              <a:chOff x="0" y="0"/>
              <a:chExt cx="6818051" cy="318893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818051" cy="3188930"/>
              </a:xfrm>
              <a:custGeom>
                <a:avLst/>
                <a:gdLst/>
                <a:ahLst/>
                <a:cxnLst/>
                <a:rect l="l" t="t" r="r" b="b"/>
                <a:pathLst>
                  <a:path w="6818051" h="3188930">
                    <a:moveTo>
                      <a:pt x="0" y="0"/>
                    </a:moveTo>
                    <a:lnTo>
                      <a:pt x="0" y="3188930"/>
                    </a:lnTo>
                    <a:lnTo>
                      <a:pt x="6818051" y="3188930"/>
                    </a:lnTo>
                    <a:lnTo>
                      <a:pt x="6818051" y="0"/>
                    </a:lnTo>
                    <a:lnTo>
                      <a:pt x="0" y="0"/>
                    </a:lnTo>
                    <a:close/>
                    <a:moveTo>
                      <a:pt x="6757091" y="3127970"/>
                    </a:moveTo>
                    <a:lnTo>
                      <a:pt x="59690" y="3127970"/>
                    </a:lnTo>
                    <a:lnTo>
                      <a:pt x="59690" y="59690"/>
                    </a:lnTo>
                    <a:lnTo>
                      <a:pt x="6757091" y="59690"/>
                    </a:lnTo>
                    <a:lnTo>
                      <a:pt x="6757091" y="3127970"/>
                    </a:lnTo>
                    <a:close/>
                  </a:path>
                </a:pathLst>
              </a:custGeom>
              <a:solidFill>
                <a:srgbClr val="FFFEE6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2046879" y="855261"/>
              <a:ext cx="7436752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en-US" sz="7200" dirty="0">
                  <a:solidFill>
                    <a:srgbClr val="252827"/>
                  </a:solidFill>
                  <a:latin typeface="Cooper Hewitt Heavy"/>
                </a:rPr>
                <a:t>Strategic Plan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12"/>
          <p:cNvSpPr/>
          <p:nvPr/>
        </p:nvSpPr>
        <p:spPr>
          <a:xfrm>
            <a:off x="-1035212" y="588176"/>
            <a:ext cx="7623667" cy="3640924"/>
          </a:xfrm>
          <a:custGeom>
            <a:avLst/>
            <a:gdLst/>
            <a:ahLst/>
            <a:cxnLst/>
            <a:rect l="l" t="t" r="r" b="b"/>
            <a:pathLst>
              <a:path w="6478113" h="3093828">
                <a:moveTo>
                  <a:pt x="0" y="0"/>
                </a:moveTo>
                <a:lnTo>
                  <a:pt x="0" y="3093828"/>
                </a:lnTo>
                <a:lnTo>
                  <a:pt x="6478113" y="3093828"/>
                </a:lnTo>
                <a:lnTo>
                  <a:pt x="6478113" y="0"/>
                </a:lnTo>
                <a:lnTo>
                  <a:pt x="0" y="0"/>
                </a:lnTo>
                <a:close/>
                <a:moveTo>
                  <a:pt x="6417153" y="3032868"/>
                </a:moveTo>
                <a:lnTo>
                  <a:pt x="59690" y="3032868"/>
                </a:lnTo>
                <a:lnTo>
                  <a:pt x="59690" y="59690"/>
                </a:lnTo>
                <a:lnTo>
                  <a:pt x="6417154" y="59690"/>
                </a:lnTo>
                <a:lnTo>
                  <a:pt x="6417154" y="3032868"/>
                </a:lnTo>
                <a:close/>
              </a:path>
            </a:pathLst>
          </a:custGeom>
          <a:solidFill>
            <a:srgbClr val="F8CF2C"/>
          </a:solidFill>
        </p:spPr>
      </p:sp>
      <p:sp>
        <p:nvSpPr>
          <p:cNvPr id="36" name="TextBox 28"/>
          <p:cNvSpPr txBox="1"/>
          <p:nvPr/>
        </p:nvSpPr>
        <p:spPr>
          <a:xfrm>
            <a:off x="154021" y="1313399"/>
            <a:ext cx="5577564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8640"/>
              </a:lnSpc>
              <a:defRPr sz="7200" spc="288">
                <a:solidFill>
                  <a:srgbClr val="FFFEE6"/>
                </a:solidFill>
                <a:latin typeface="Cooper Hewitt Heavy"/>
              </a:defRPr>
            </a:lvl1pPr>
          </a:lstStyle>
          <a:p>
            <a:r>
              <a:rPr lang="en-US" dirty="0"/>
              <a:t>Financial</a:t>
            </a:r>
          </a:p>
          <a:p>
            <a:r>
              <a:rPr lang="en-US" dirty="0"/>
              <a:t>Plan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7596105" y="1940185"/>
            <a:ext cx="6015269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8382574" y="1565412"/>
            <a:ext cx="10762804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Google Shape;371;p20"/>
          <p:cNvGraphicFramePr/>
          <p:nvPr>
            <p:extLst>
              <p:ext uri="{D42A27DB-BD31-4B8C-83A1-F6EECF244321}">
                <p14:modId xmlns:p14="http://schemas.microsoft.com/office/powerpoint/2010/main" val="3189668668"/>
              </p:ext>
            </p:extLst>
          </p:nvPr>
        </p:nvGraphicFramePr>
        <p:xfrm>
          <a:off x="429882" y="4686300"/>
          <a:ext cx="6662398" cy="50514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12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 dirty="0" err="1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Cyclips</a:t>
                      </a:r>
                      <a:r>
                        <a:rPr lang="en-US" sz="3200" b="1" i="0" u="none" strike="noStrike" dirty="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Planned Cost &amp; Price</a:t>
                      </a:r>
                      <a:endParaRPr sz="4400" dirty="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Production Cost / unit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€40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Sales Price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dirty="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€80</a:t>
                      </a:r>
                      <a:endParaRPr sz="4800" dirty="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Margin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€40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4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i="0" u="none" strike="noStrike" dirty="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Potential Revenue In Italy</a:t>
                      </a:r>
                      <a:endParaRPr sz="3000" dirty="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Revenue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€4,871,760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Cost of Goods Sold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€2,435,880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Gross Profit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dirty="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€2,435,880</a:t>
                      </a:r>
                      <a:endParaRPr sz="4800" dirty="0">
                        <a:solidFill>
                          <a:schemeClr val="lt2"/>
                        </a:solidFill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Google Shape;373;p20"/>
          <p:cNvGraphicFramePr/>
          <p:nvPr>
            <p:extLst>
              <p:ext uri="{D42A27DB-BD31-4B8C-83A1-F6EECF244321}">
                <p14:modId xmlns:p14="http://schemas.microsoft.com/office/powerpoint/2010/main" val="3236732912"/>
              </p:ext>
            </p:extLst>
          </p:nvPr>
        </p:nvGraphicFramePr>
        <p:xfrm>
          <a:off x="7596105" y="0"/>
          <a:ext cx="10387095" cy="10287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82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312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 dirty="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Best, Likely and Worst case scenarios</a:t>
                      </a:r>
                      <a:endParaRPr sz="4000" dirty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/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  <a:endParaRPr/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Reach best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0.32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Reach likely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0.15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0.24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Reach worst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0.15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Market share best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Market share likely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Market share worst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0.005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0.015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Sales best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3,045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 dirty="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12,991</a:t>
                      </a:r>
                      <a:endParaRPr sz="4800" dirty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Sales likely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761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2,679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Sales worst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127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913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Revenues best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€243,588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€1,039,309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Revenues likely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€60,897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€214,357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Revenues worst case</a:t>
                      </a:r>
                      <a:endParaRPr sz="4400" b="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€10,149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€73,076</a:t>
                      </a:r>
                      <a:endParaRPr sz="4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81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2"/>
                          </a:solidFill>
                        </a:rPr>
                        <a:t>Net profit best case</a:t>
                      </a:r>
                      <a:endParaRPr sz="2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lt2"/>
                          </a:solidFill>
                        </a:rPr>
                        <a:t>€20,129</a:t>
                      </a:r>
                      <a:endParaRPr sz="3200" b="0" i="0" u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200">
                          <a:solidFill>
                            <a:schemeClr val="lt2"/>
                          </a:solidFill>
                        </a:rPr>
                        <a:t>€324,015</a:t>
                      </a:r>
                      <a:endParaRPr sz="3200" b="0" i="0" u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81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2"/>
                          </a:solidFill>
                        </a:rPr>
                        <a:t>Net Profit likely case</a:t>
                      </a:r>
                      <a:endParaRPr sz="2800">
                        <a:solidFill>
                          <a:schemeClr val="lt2"/>
                        </a:solidFill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lt2"/>
                          </a:solidFill>
                        </a:rPr>
                        <a:t>€-57,131</a:t>
                      </a:r>
                      <a:endParaRPr sz="3200" b="0" i="0" u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200">
                          <a:solidFill>
                            <a:schemeClr val="lt2"/>
                          </a:solidFill>
                        </a:rPr>
                        <a:t>€16,542</a:t>
                      </a:r>
                      <a:endParaRPr sz="3200" b="0" i="0" u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81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2"/>
                          </a:solidFill>
                        </a:rPr>
                        <a:t>Net profit worst case</a:t>
                      </a:r>
                      <a:endParaRPr sz="2800" b="0" i="0" u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275" marR="13275" marT="13275" marB="132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200">
                          <a:solidFill>
                            <a:schemeClr val="lt2"/>
                          </a:solidFill>
                        </a:rPr>
                        <a:t>€-75,780</a:t>
                      </a:r>
                      <a:endParaRPr sz="3200" b="0" i="0" u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200" dirty="0">
                          <a:solidFill>
                            <a:schemeClr val="lt2"/>
                          </a:solidFill>
                        </a:rPr>
                        <a:t>€-31,731</a:t>
                      </a:r>
                      <a:endParaRPr sz="3200" b="0" i="0" u="none" strike="noStrike" dirty="0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275" marR="13275" marT="13275" marB="132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8"/>
          <p:cNvSpPr/>
          <p:nvPr/>
        </p:nvSpPr>
        <p:spPr>
          <a:xfrm rot="5400000">
            <a:off x="7048119" y="-7314819"/>
            <a:ext cx="4191762" cy="18288000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id="19" name="Group 19"/>
          <p:cNvGrpSpPr/>
          <p:nvPr/>
        </p:nvGrpSpPr>
        <p:grpSpPr>
          <a:xfrm>
            <a:off x="3515367" y="2171700"/>
            <a:ext cx="11257265" cy="2668580"/>
            <a:chOff x="3262356" y="1926004"/>
            <a:chExt cx="15009689" cy="3558106"/>
          </a:xfrm>
        </p:grpSpPr>
        <p:grpSp>
          <p:nvGrpSpPr>
            <p:cNvPr id="20" name="Group 20"/>
            <p:cNvGrpSpPr/>
            <p:nvPr/>
          </p:nvGrpSpPr>
          <p:grpSpPr>
            <a:xfrm>
              <a:off x="3262356" y="1926004"/>
              <a:ext cx="15009689" cy="3558106"/>
              <a:chOff x="2079109" y="1227448"/>
              <a:chExt cx="9565719" cy="2267591"/>
            </a:xfrm>
          </p:grpSpPr>
          <p:sp>
            <p:nvSpPr>
              <p:cNvPr id="21" name="Freeform 21"/>
              <p:cNvSpPr/>
              <p:nvPr/>
            </p:nvSpPr>
            <p:spPr>
              <a:xfrm rot="5400000">
                <a:off x="5728173" y="-2421616"/>
                <a:ext cx="2267591" cy="9565719"/>
              </a:xfrm>
              <a:custGeom>
                <a:avLst/>
                <a:gdLst/>
                <a:ahLst/>
                <a:cxnLst/>
                <a:rect l="l" t="t" r="r" b="b"/>
                <a:pathLst>
                  <a:path w="2267591" h="7962588">
                    <a:moveTo>
                      <a:pt x="0" y="0"/>
                    </a:moveTo>
                    <a:lnTo>
                      <a:pt x="0" y="7962588"/>
                    </a:lnTo>
                    <a:lnTo>
                      <a:pt x="2267591" y="7962588"/>
                    </a:lnTo>
                    <a:lnTo>
                      <a:pt x="2267591" y="0"/>
                    </a:lnTo>
                    <a:lnTo>
                      <a:pt x="0" y="0"/>
                    </a:lnTo>
                    <a:close/>
                    <a:moveTo>
                      <a:pt x="2206631" y="7901628"/>
                    </a:moveTo>
                    <a:lnTo>
                      <a:pt x="59690" y="7901628"/>
                    </a:lnTo>
                    <a:lnTo>
                      <a:pt x="59690" y="59690"/>
                    </a:lnTo>
                    <a:lnTo>
                      <a:pt x="2206632" y="59690"/>
                    </a:lnTo>
                    <a:lnTo>
                      <a:pt x="2206632" y="7901628"/>
                    </a:lnTo>
                    <a:close/>
                  </a:path>
                </a:pathLst>
              </a:custGeom>
              <a:solidFill>
                <a:srgbClr val="FFFEE6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4098840" y="2847581"/>
              <a:ext cx="13208002" cy="14704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r">
                <a:lnSpc>
                  <a:spcPts val="8640"/>
                </a:lnSpc>
                <a:defRPr sz="7200">
                  <a:solidFill>
                    <a:srgbClr val="252827"/>
                  </a:solidFill>
                  <a:latin typeface="Cooper Hewitt Heavy"/>
                </a:defRPr>
              </a:lvl1pPr>
            </a:lstStyle>
            <a:p>
              <a:r>
                <a:rPr lang="en-US" dirty="0"/>
                <a:t>INVESTMENT &amp; EQUITY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9600" y="5923570"/>
            <a:ext cx="11027997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br>
              <a:rPr lang="en-US" sz="3200" spc="25" dirty="0">
                <a:solidFill>
                  <a:srgbClr val="FFFEE6"/>
                </a:solidFill>
                <a:latin typeface="Cooper Hewitt"/>
              </a:rPr>
            </a:br>
            <a:r>
              <a:rPr lang="en-US" sz="3200" spc="25" dirty="0">
                <a:solidFill>
                  <a:srgbClr val="FFFEE6"/>
                </a:solidFill>
                <a:latin typeface="Cooper Hewitt"/>
              </a:rPr>
              <a:t>250,000 €  for 30% equity</a:t>
            </a:r>
          </a:p>
          <a:p>
            <a:pPr>
              <a:lnSpc>
                <a:spcPts val="3899"/>
              </a:lnSpc>
            </a:pPr>
            <a:br>
              <a:rPr lang="en-US" sz="3200" spc="25" dirty="0">
                <a:solidFill>
                  <a:srgbClr val="FFFEE6"/>
                </a:solidFill>
                <a:latin typeface="Cooper Hewitt"/>
              </a:rPr>
            </a:br>
            <a:r>
              <a:rPr lang="en-US" sz="3200" spc="25" dirty="0">
                <a:solidFill>
                  <a:srgbClr val="FFFEE6"/>
                </a:solidFill>
                <a:latin typeface="Cooper Hewitt"/>
              </a:rPr>
              <a:t>To see the business through the first and second year:</a:t>
            </a:r>
          </a:p>
          <a:p>
            <a:pPr>
              <a:lnSpc>
                <a:spcPts val="3899"/>
              </a:lnSpc>
            </a:pPr>
            <a:r>
              <a:rPr lang="en-US" sz="3200" spc="25" dirty="0">
                <a:solidFill>
                  <a:srgbClr val="FFFEE6"/>
                </a:solidFill>
                <a:latin typeface="Cooper Hewitt"/>
              </a:rPr>
              <a:t>Production of 1200 + 2400 = 3600 units</a:t>
            </a:r>
          </a:p>
          <a:p>
            <a:pPr>
              <a:lnSpc>
                <a:spcPts val="3899"/>
              </a:lnSpc>
            </a:pPr>
            <a:br>
              <a:rPr lang="en-US" sz="3200" spc="25" dirty="0">
                <a:solidFill>
                  <a:srgbClr val="FFFEE6"/>
                </a:solidFill>
                <a:latin typeface="Cooper Hewitt"/>
              </a:rPr>
            </a:br>
            <a:endParaRPr lang="en-US" sz="3200" spc="25" dirty="0">
              <a:solidFill>
                <a:srgbClr val="FFFEE6"/>
              </a:solidFill>
              <a:latin typeface="Cooper Hewitt"/>
            </a:endParaRPr>
          </a:p>
        </p:txBody>
      </p:sp>
      <p:sp>
        <p:nvSpPr>
          <p:cNvPr id="50" name="TextBox 13"/>
          <p:cNvSpPr txBox="1"/>
          <p:nvPr/>
        </p:nvSpPr>
        <p:spPr>
          <a:xfrm>
            <a:off x="8229600" y="5676900"/>
            <a:ext cx="6858608" cy="49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600" b="1" spc="319" dirty="0">
                <a:solidFill>
                  <a:srgbClr val="F8CF2C"/>
                </a:solidFill>
                <a:latin typeface="Cooper Hewitt"/>
              </a:rPr>
              <a:t>Proposals:</a:t>
            </a:r>
            <a:endParaRPr lang="en-US" sz="3199" b="1" spc="319" dirty="0">
              <a:solidFill>
                <a:srgbClr val="F8CF2C"/>
              </a:solidFill>
              <a:latin typeface="Cooper Hewitt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" y="4845893"/>
            <a:ext cx="8078514" cy="454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934200" y="1028700"/>
            <a:ext cx="5460299" cy="573708"/>
            <a:chOff x="5360259" y="1925665"/>
            <a:chExt cx="5460299" cy="573708"/>
          </a:xfrm>
        </p:grpSpPr>
        <p:sp>
          <p:nvSpPr>
            <p:cNvPr id="7" name="TextBox 7"/>
            <p:cNvSpPr txBox="1"/>
            <p:nvPr/>
          </p:nvSpPr>
          <p:spPr>
            <a:xfrm>
              <a:off x="6341500" y="1973588"/>
              <a:ext cx="4479058" cy="5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ABOUT US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360259" y="1925665"/>
              <a:ext cx="602149" cy="474635"/>
            </a:xfrm>
            <a:prstGeom prst="rect">
              <a:avLst/>
            </a:prstGeom>
          </p:spPr>
        </p:pic>
      </p:grpSp>
      <p:sp>
        <p:nvSpPr>
          <p:cNvPr id="18" name="AutoShape 18"/>
          <p:cNvSpPr/>
          <p:nvPr/>
        </p:nvSpPr>
        <p:spPr>
          <a:xfrm>
            <a:off x="-228600" y="-171450"/>
            <a:ext cx="4191762" cy="10629900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id="19" name="Group 19"/>
          <p:cNvGrpSpPr/>
          <p:nvPr/>
        </p:nvGrpSpPr>
        <p:grpSpPr>
          <a:xfrm>
            <a:off x="1764569" y="458176"/>
            <a:ext cx="2668580" cy="9370648"/>
            <a:chOff x="0" y="0"/>
            <a:chExt cx="3558107" cy="1249419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58107" cy="12494197"/>
              <a:chOff x="0" y="0"/>
              <a:chExt cx="2267592" cy="79625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67591" cy="7962588"/>
              </a:xfrm>
              <a:custGeom>
                <a:avLst/>
                <a:gdLst/>
                <a:ahLst/>
                <a:cxnLst/>
                <a:rect l="l" t="t" r="r" b="b"/>
                <a:pathLst>
                  <a:path w="2267591" h="7962588">
                    <a:moveTo>
                      <a:pt x="0" y="0"/>
                    </a:moveTo>
                    <a:lnTo>
                      <a:pt x="0" y="7962588"/>
                    </a:lnTo>
                    <a:lnTo>
                      <a:pt x="2267591" y="7962588"/>
                    </a:lnTo>
                    <a:lnTo>
                      <a:pt x="2267591" y="0"/>
                    </a:lnTo>
                    <a:lnTo>
                      <a:pt x="0" y="0"/>
                    </a:lnTo>
                    <a:close/>
                    <a:moveTo>
                      <a:pt x="2206631" y="7901628"/>
                    </a:moveTo>
                    <a:lnTo>
                      <a:pt x="59690" y="7901628"/>
                    </a:lnTo>
                    <a:lnTo>
                      <a:pt x="59690" y="59690"/>
                    </a:lnTo>
                    <a:lnTo>
                      <a:pt x="2206632" y="59690"/>
                    </a:lnTo>
                    <a:lnTo>
                      <a:pt x="2206632" y="7901628"/>
                    </a:lnTo>
                    <a:close/>
                  </a:path>
                </a:pathLst>
              </a:custGeom>
              <a:solidFill>
                <a:srgbClr val="FFFEE6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 rot="16200000">
              <a:off x="-3810946" y="5512514"/>
              <a:ext cx="10922824" cy="1419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9"/>
                </a:lnSpc>
              </a:pPr>
              <a:r>
                <a:rPr lang="en-US" sz="6399" spc="63" dirty="0">
                  <a:solidFill>
                    <a:srgbClr val="252827"/>
                  </a:solidFill>
                  <a:latin typeface="Cooper Hewitt"/>
                </a:rPr>
                <a:t>Agenda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11502" y="8862545"/>
            <a:ext cx="5460299" cy="573708"/>
            <a:chOff x="5189716" y="2563542"/>
            <a:chExt cx="5460299" cy="573708"/>
          </a:xfrm>
        </p:grpSpPr>
        <p:sp>
          <p:nvSpPr>
            <p:cNvPr id="25" name="TextBox 7"/>
            <p:cNvSpPr txBox="1"/>
            <p:nvPr/>
          </p:nvSpPr>
          <p:spPr>
            <a:xfrm>
              <a:off x="6170957" y="2611465"/>
              <a:ext cx="4479058" cy="5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FINANCIAL PLAN</a:t>
              </a:r>
            </a:p>
          </p:txBody>
        </p:sp>
        <p:pic>
          <p:nvPicPr>
            <p:cNvPr id="26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934200" y="2694556"/>
            <a:ext cx="9084097" cy="573708"/>
            <a:chOff x="5189716" y="2563542"/>
            <a:chExt cx="9084097" cy="573708"/>
          </a:xfrm>
        </p:grpSpPr>
        <p:sp>
          <p:nvSpPr>
            <p:cNvPr id="28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VALUE PROPOSITION</a:t>
              </a:r>
            </a:p>
          </p:txBody>
        </p:sp>
        <p:pic>
          <p:nvPicPr>
            <p:cNvPr id="29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934200" y="3529331"/>
            <a:ext cx="9084097" cy="573708"/>
            <a:chOff x="5189716" y="2563542"/>
            <a:chExt cx="9084097" cy="573708"/>
          </a:xfrm>
        </p:grpSpPr>
        <p:sp>
          <p:nvSpPr>
            <p:cNvPr id="36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VISION, MISSION &amp;VALUES</a:t>
              </a:r>
            </a:p>
          </p:txBody>
        </p:sp>
        <p:pic>
          <p:nvPicPr>
            <p:cNvPr id="37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869871" y="7062214"/>
            <a:ext cx="9084097" cy="573708"/>
            <a:chOff x="5189716" y="2563542"/>
            <a:chExt cx="9084097" cy="573708"/>
          </a:xfrm>
        </p:grpSpPr>
        <p:sp>
          <p:nvSpPr>
            <p:cNvPr id="39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MARKETING PLAN</a:t>
              </a:r>
            </a:p>
          </p:txBody>
        </p:sp>
        <p:pic>
          <p:nvPicPr>
            <p:cNvPr id="40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925148" y="4415413"/>
            <a:ext cx="9084097" cy="573708"/>
            <a:chOff x="5189716" y="2563542"/>
            <a:chExt cx="9084097" cy="573708"/>
          </a:xfrm>
        </p:grpSpPr>
        <p:sp>
          <p:nvSpPr>
            <p:cNvPr id="42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INTERNAL ANALYSIS</a:t>
              </a:r>
            </a:p>
          </p:txBody>
        </p:sp>
        <p:pic>
          <p:nvPicPr>
            <p:cNvPr id="43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911502" y="1863475"/>
            <a:ext cx="9084097" cy="573708"/>
            <a:chOff x="5189716" y="2563542"/>
            <a:chExt cx="9084097" cy="573708"/>
          </a:xfrm>
        </p:grpSpPr>
        <p:sp>
          <p:nvSpPr>
            <p:cNvPr id="45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TECHNICAL SPECIFICATION</a:t>
              </a:r>
            </a:p>
          </p:txBody>
        </p:sp>
        <p:pic>
          <p:nvPicPr>
            <p:cNvPr id="46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6888958" y="7948512"/>
            <a:ext cx="9084097" cy="573708"/>
            <a:chOff x="5189716" y="2563542"/>
            <a:chExt cx="9084097" cy="573708"/>
          </a:xfrm>
        </p:grpSpPr>
        <p:sp>
          <p:nvSpPr>
            <p:cNvPr id="48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STRATEGIC PLAN</a:t>
              </a:r>
            </a:p>
          </p:txBody>
        </p:sp>
        <p:pic>
          <p:nvPicPr>
            <p:cNvPr id="49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934200" y="5315030"/>
            <a:ext cx="9084097" cy="573708"/>
            <a:chOff x="5189716" y="2563542"/>
            <a:chExt cx="9084097" cy="573708"/>
          </a:xfrm>
        </p:grpSpPr>
        <p:sp>
          <p:nvSpPr>
            <p:cNvPr id="54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EXTERNAL ANALYSIS</a:t>
              </a:r>
            </a:p>
          </p:txBody>
        </p:sp>
        <p:pic>
          <p:nvPicPr>
            <p:cNvPr id="55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888958" y="6183210"/>
            <a:ext cx="9084097" cy="573708"/>
            <a:chOff x="5189716" y="2563542"/>
            <a:chExt cx="9084097" cy="573708"/>
          </a:xfrm>
        </p:grpSpPr>
        <p:sp>
          <p:nvSpPr>
            <p:cNvPr id="57" name="TextBox 7"/>
            <p:cNvSpPr txBox="1"/>
            <p:nvPr/>
          </p:nvSpPr>
          <p:spPr>
            <a:xfrm>
              <a:off x="6170956" y="2611465"/>
              <a:ext cx="810285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COMPETITOR ANALYSIS</a:t>
              </a:r>
            </a:p>
          </p:txBody>
        </p:sp>
        <p:pic>
          <p:nvPicPr>
            <p:cNvPr id="58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89716" y="2563542"/>
              <a:ext cx="602149" cy="4746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048250" y="2095500"/>
            <a:ext cx="8191500" cy="6096000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id="3" name="Group 3"/>
          <p:cNvGrpSpPr/>
          <p:nvPr/>
        </p:nvGrpSpPr>
        <p:grpSpPr>
          <a:xfrm>
            <a:off x="4396408" y="2991151"/>
            <a:ext cx="9528668" cy="4304697"/>
            <a:chOff x="0" y="0"/>
            <a:chExt cx="12704890" cy="573959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704890" cy="5739597"/>
              <a:chOff x="0" y="0"/>
              <a:chExt cx="8096863" cy="365786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096862" cy="3657861"/>
              </a:xfrm>
              <a:custGeom>
                <a:avLst/>
                <a:gdLst/>
                <a:ahLst/>
                <a:cxnLst/>
                <a:rect l="l" t="t" r="r" b="b"/>
                <a:pathLst>
                  <a:path w="8096862" h="3657861">
                    <a:moveTo>
                      <a:pt x="0" y="0"/>
                    </a:moveTo>
                    <a:lnTo>
                      <a:pt x="0" y="3657861"/>
                    </a:lnTo>
                    <a:lnTo>
                      <a:pt x="8096862" y="3657861"/>
                    </a:lnTo>
                    <a:lnTo>
                      <a:pt x="8096862" y="0"/>
                    </a:lnTo>
                    <a:lnTo>
                      <a:pt x="0" y="0"/>
                    </a:lnTo>
                    <a:close/>
                    <a:moveTo>
                      <a:pt x="8035903" y="3596901"/>
                    </a:moveTo>
                    <a:lnTo>
                      <a:pt x="59690" y="3596901"/>
                    </a:lnTo>
                    <a:lnTo>
                      <a:pt x="59690" y="59690"/>
                    </a:lnTo>
                    <a:lnTo>
                      <a:pt x="8035903" y="59690"/>
                    </a:lnTo>
                    <a:lnTo>
                      <a:pt x="8035903" y="3596901"/>
                    </a:lnTo>
                    <a:close/>
                  </a:path>
                </a:pathLst>
              </a:custGeom>
              <a:solidFill>
                <a:srgbClr val="FFFEE6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719669" y="1223164"/>
              <a:ext cx="9265551" cy="3093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200">
                  <a:solidFill>
                    <a:srgbClr val="252827"/>
                  </a:solidFill>
                  <a:latin typeface="Cooper Hewitt Heavy"/>
                </a:rPr>
                <a:t>THANK YOU FOR YOUR TIME!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t="7982" b="7982"/>
          <a:stretch>
            <a:fillRect/>
          </a:stretch>
        </p:blipFill>
        <p:spPr>
          <a:xfrm>
            <a:off x="-190500" y="-200025"/>
            <a:ext cx="8472854" cy="106870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05648" y="2019300"/>
            <a:ext cx="7619449" cy="169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00"/>
              </a:lnSpc>
              <a:defRPr sz="3000" spc="30">
                <a:solidFill>
                  <a:srgbClr val="FFFEE6"/>
                </a:solidFill>
                <a:latin typeface="Cooper Hewitt"/>
              </a:defRPr>
            </a:lvl1pPr>
          </a:lstStyle>
          <a:p>
            <a:r>
              <a:rPr lang="en-US" dirty="0" err="1"/>
              <a:t>Cyclips</a:t>
            </a:r>
            <a:r>
              <a:rPr lang="en-US" dirty="0"/>
              <a:t> has been created to design, promote and sell a new product in the form of a unique kind of bicycle lock.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247650" y="3866261"/>
            <a:ext cx="9242918" cy="2554479"/>
            <a:chOff x="0" y="0"/>
            <a:chExt cx="12323890" cy="340597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323890" cy="3405972"/>
              <a:chOff x="0" y="0"/>
              <a:chExt cx="7854050" cy="217063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854050" cy="2170635"/>
              </a:xfrm>
              <a:custGeom>
                <a:avLst/>
                <a:gdLst/>
                <a:ahLst/>
                <a:cxnLst/>
                <a:rect l="l" t="t" r="r" b="b"/>
                <a:pathLst>
                  <a:path w="7854050" h="2170635">
                    <a:moveTo>
                      <a:pt x="0" y="0"/>
                    </a:moveTo>
                    <a:lnTo>
                      <a:pt x="0" y="2170635"/>
                    </a:lnTo>
                    <a:lnTo>
                      <a:pt x="7854050" y="2170635"/>
                    </a:lnTo>
                    <a:lnTo>
                      <a:pt x="7854050" y="0"/>
                    </a:lnTo>
                    <a:lnTo>
                      <a:pt x="0" y="0"/>
                    </a:lnTo>
                    <a:close/>
                    <a:moveTo>
                      <a:pt x="7793090" y="2109675"/>
                    </a:moveTo>
                    <a:lnTo>
                      <a:pt x="59690" y="2109675"/>
                    </a:lnTo>
                    <a:lnTo>
                      <a:pt x="59690" y="59690"/>
                    </a:lnTo>
                    <a:lnTo>
                      <a:pt x="7793090" y="59690"/>
                    </a:lnTo>
                    <a:lnTo>
                      <a:pt x="7793090" y="2109675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739431" y="778664"/>
              <a:ext cx="8895828" cy="1470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ABOUT</a:t>
              </a:r>
            </a:p>
          </p:txBody>
        </p:sp>
      </p:grpSp>
      <p:pic>
        <p:nvPicPr>
          <p:cNvPr id="1026" name="Picture 2" descr="Figure 1 : Design of the lock. ">
            <a:extLst>
              <a:ext uri="{FF2B5EF4-FFF2-40B4-BE49-F238E27FC236}">
                <a16:creationId xmlns:a16="http://schemas.microsoft.com/office/drawing/2014/main" id="{7D494F16-6FBD-4AF0-B0E1-32F703434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572" y="3948021"/>
            <a:ext cx="5943600" cy="494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29388" y="1770062"/>
            <a:ext cx="3731622" cy="1828801"/>
            <a:chOff x="0" y="0"/>
            <a:chExt cx="3888115" cy="3883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88115" cy="3883339"/>
            </a:xfrm>
            <a:custGeom>
              <a:avLst/>
              <a:gdLst/>
              <a:ahLst/>
              <a:cxnLst/>
              <a:rect l="l" t="t" r="r" b="b"/>
              <a:pathLst>
                <a:path w="3888115" h="3883339">
                  <a:moveTo>
                    <a:pt x="0" y="0"/>
                  </a:moveTo>
                  <a:lnTo>
                    <a:pt x="0" y="3883339"/>
                  </a:lnTo>
                  <a:lnTo>
                    <a:pt x="3888115" y="3883339"/>
                  </a:lnTo>
                  <a:lnTo>
                    <a:pt x="3888115" y="0"/>
                  </a:lnTo>
                  <a:lnTo>
                    <a:pt x="0" y="0"/>
                  </a:lnTo>
                  <a:close/>
                  <a:moveTo>
                    <a:pt x="3827155" y="3822379"/>
                  </a:moveTo>
                  <a:lnTo>
                    <a:pt x="59690" y="3822379"/>
                  </a:lnTo>
                  <a:lnTo>
                    <a:pt x="59690" y="59690"/>
                  </a:lnTo>
                  <a:lnTo>
                    <a:pt x="3827155" y="59690"/>
                  </a:lnTo>
                  <a:lnTo>
                    <a:pt x="3827155" y="3822379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642840" y="5702826"/>
            <a:ext cx="2534316" cy="2502187"/>
            <a:chOff x="0" y="0"/>
            <a:chExt cx="3888115" cy="38833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88115" cy="3883339"/>
            </a:xfrm>
            <a:custGeom>
              <a:avLst/>
              <a:gdLst/>
              <a:ahLst/>
              <a:cxnLst/>
              <a:rect l="l" t="t" r="r" b="b"/>
              <a:pathLst>
                <a:path w="3888115" h="3883339">
                  <a:moveTo>
                    <a:pt x="0" y="0"/>
                  </a:moveTo>
                  <a:lnTo>
                    <a:pt x="0" y="3883339"/>
                  </a:lnTo>
                  <a:lnTo>
                    <a:pt x="3888115" y="3883339"/>
                  </a:lnTo>
                  <a:lnTo>
                    <a:pt x="3888115" y="0"/>
                  </a:lnTo>
                  <a:lnTo>
                    <a:pt x="0" y="0"/>
                  </a:lnTo>
                  <a:close/>
                  <a:moveTo>
                    <a:pt x="3827155" y="3822379"/>
                  </a:moveTo>
                  <a:lnTo>
                    <a:pt x="59690" y="3822379"/>
                  </a:lnTo>
                  <a:lnTo>
                    <a:pt x="59690" y="59690"/>
                  </a:lnTo>
                  <a:lnTo>
                    <a:pt x="3827155" y="59690"/>
                  </a:lnTo>
                  <a:lnTo>
                    <a:pt x="3827155" y="3822379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sp>
        <p:nvSpPr>
          <p:cNvPr id="18" name="TextBox 3"/>
          <p:cNvSpPr txBox="1"/>
          <p:nvPr/>
        </p:nvSpPr>
        <p:spPr>
          <a:xfrm>
            <a:off x="3185491" y="4074993"/>
            <a:ext cx="4286650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1"/>
              </a:lnSpc>
            </a:pPr>
            <a:r>
              <a:rPr lang="en-US" sz="2400" spc="340" dirty="0" err="1">
                <a:solidFill>
                  <a:srgbClr val="F8CF2C"/>
                </a:solidFill>
                <a:latin typeface="Cooper Hewitt Bold"/>
              </a:rPr>
              <a:t>Danisan</a:t>
            </a:r>
            <a:r>
              <a:rPr lang="en-US" sz="2400" spc="340" dirty="0">
                <a:solidFill>
                  <a:srgbClr val="F8CF2C"/>
                </a:solidFill>
                <a:latin typeface="Cooper Hewitt Bold"/>
              </a:rPr>
              <a:t> </a:t>
            </a:r>
            <a:r>
              <a:rPr lang="en-US" sz="2400" spc="340" dirty="0" err="1">
                <a:solidFill>
                  <a:srgbClr val="F8CF2C"/>
                </a:solidFill>
                <a:latin typeface="Cooper Hewitt Bold"/>
              </a:rPr>
              <a:t>Emre</a:t>
            </a:r>
            <a:endParaRPr lang="en-US" sz="2000" spc="21" dirty="0">
              <a:solidFill>
                <a:srgbClr val="252827"/>
              </a:solidFill>
              <a:latin typeface="Cooper Hewitt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339721" y="4273797"/>
            <a:ext cx="4281890" cy="49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</a:pPr>
            <a:r>
              <a:rPr lang="en-US" spc="30" dirty="0">
                <a:solidFill>
                  <a:srgbClr val="FFFEE6"/>
                </a:solidFill>
                <a:latin typeface="Cooper Hewitt"/>
              </a:rPr>
              <a:t>Management Engineering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-873193" y="2456395"/>
            <a:ext cx="4437177" cy="742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79"/>
              </a:lnSpc>
            </a:pPr>
            <a:r>
              <a:rPr lang="en-US" sz="7200" spc="340" dirty="0">
                <a:solidFill>
                  <a:srgbClr val="F8CF2C"/>
                </a:solidFill>
                <a:latin typeface="Cooper Hewitt Bold"/>
              </a:rPr>
              <a:t>Our Team</a:t>
            </a:r>
          </a:p>
        </p:txBody>
      </p:sp>
      <p:grpSp>
        <p:nvGrpSpPr>
          <p:cNvPr id="21" name="Group 8"/>
          <p:cNvGrpSpPr/>
          <p:nvPr/>
        </p:nvGrpSpPr>
        <p:grpSpPr>
          <a:xfrm>
            <a:off x="13526796" y="836694"/>
            <a:ext cx="2766404" cy="2502186"/>
            <a:chOff x="0" y="0"/>
            <a:chExt cx="3888115" cy="3883340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3888115" cy="3883339"/>
            </a:xfrm>
            <a:custGeom>
              <a:avLst/>
              <a:gdLst/>
              <a:ahLst/>
              <a:cxnLst/>
              <a:rect l="l" t="t" r="r" b="b"/>
              <a:pathLst>
                <a:path w="3888115" h="3883339">
                  <a:moveTo>
                    <a:pt x="0" y="0"/>
                  </a:moveTo>
                  <a:lnTo>
                    <a:pt x="0" y="3883339"/>
                  </a:lnTo>
                  <a:lnTo>
                    <a:pt x="3888115" y="3883339"/>
                  </a:lnTo>
                  <a:lnTo>
                    <a:pt x="3888115" y="0"/>
                  </a:lnTo>
                  <a:lnTo>
                    <a:pt x="0" y="0"/>
                  </a:lnTo>
                  <a:close/>
                  <a:moveTo>
                    <a:pt x="3827155" y="3822379"/>
                  </a:moveTo>
                  <a:lnTo>
                    <a:pt x="59690" y="3822379"/>
                  </a:lnTo>
                  <a:lnTo>
                    <a:pt x="59690" y="59690"/>
                  </a:lnTo>
                  <a:lnTo>
                    <a:pt x="3827155" y="59690"/>
                  </a:lnTo>
                  <a:lnTo>
                    <a:pt x="3827155" y="3822379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396" y="1052355"/>
            <a:ext cx="2946069" cy="2946069"/>
          </a:xfrm>
          <a:prstGeom prst="rect">
            <a:avLst/>
          </a:prstGeom>
        </p:spPr>
      </p:pic>
      <p:sp>
        <p:nvSpPr>
          <p:cNvPr id="23" name="TextBox 3"/>
          <p:cNvSpPr txBox="1"/>
          <p:nvPr/>
        </p:nvSpPr>
        <p:spPr>
          <a:xfrm>
            <a:off x="12993396" y="4155198"/>
            <a:ext cx="428665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051"/>
              </a:lnSpc>
              <a:defRPr sz="2400" spc="340">
                <a:solidFill>
                  <a:srgbClr val="F8CF2C"/>
                </a:solidFill>
                <a:latin typeface="Cooper Hewitt Bold"/>
              </a:defRPr>
            </a:lvl1pPr>
          </a:lstStyle>
          <a:p>
            <a:r>
              <a:rPr lang="en-US" dirty="0"/>
              <a:t>Cadet </a:t>
            </a:r>
            <a:r>
              <a:rPr lang="en-US" dirty="0" err="1"/>
              <a:t>Rémi</a:t>
            </a:r>
            <a:r>
              <a:rPr lang="en-US" dirty="0"/>
              <a:t>                        </a:t>
            </a:r>
          </a:p>
          <a:p>
            <a:endParaRPr lang="en-US" dirty="0"/>
          </a:p>
        </p:txBody>
      </p:sp>
      <p:sp>
        <p:nvSpPr>
          <p:cNvPr id="24" name="TextBox 4"/>
          <p:cNvSpPr txBox="1"/>
          <p:nvPr/>
        </p:nvSpPr>
        <p:spPr>
          <a:xfrm>
            <a:off x="12147626" y="4344852"/>
            <a:ext cx="428189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</a:pPr>
            <a:r>
              <a:rPr lang="en-US" spc="30" dirty="0" err="1">
                <a:solidFill>
                  <a:srgbClr val="FFFEE6"/>
                </a:solidFill>
                <a:latin typeface="Cooper Hewitt"/>
              </a:rPr>
              <a:t>Mechanincal</a:t>
            </a:r>
            <a:r>
              <a:rPr lang="en-US" spc="30" dirty="0">
                <a:solidFill>
                  <a:srgbClr val="FFFEE6"/>
                </a:solidFill>
                <a:latin typeface="Cooper Hewitt"/>
              </a:rPr>
              <a:t> Engineering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8359521" y="4142287"/>
            <a:ext cx="4286650" cy="38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051"/>
              </a:lnSpc>
              <a:defRPr sz="2400" spc="340">
                <a:solidFill>
                  <a:srgbClr val="F8CF2C"/>
                </a:solidFill>
                <a:latin typeface="Cooper Hewitt Bold"/>
              </a:defRPr>
            </a:lvl1pPr>
          </a:lstStyle>
          <a:p>
            <a:r>
              <a:rPr lang="en-US" dirty="0" err="1"/>
              <a:t>Englund</a:t>
            </a:r>
            <a:r>
              <a:rPr lang="en-US" dirty="0"/>
              <a:t> Adam</a:t>
            </a:r>
          </a:p>
        </p:txBody>
      </p:sp>
      <p:sp>
        <p:nvSpPr>
          <p:cNvPr id="26" name="TextBox 4"/>
          <p:cNvSpPr txBox="1"/>
          <p:nvPr/>
        </p:nvSpPr>
        <p:spPr>
          <a:xfrm>
            <a:off x="7513751" y="4341091"/>
            <a:ext cx="4281890" cy="49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</a:pPr>
            <a:r>
              <a:rPr lang="en-US" spc="30" dirty="0">
                <a:solidFill>
                  <a:srgbClr val="FFFEE6"/>
                </a:solidFill>
                <a:latin typeface="Cooper Hewitt"/>
              </a:rPr>
              <a:t>Management Engineering</a:t>
            </a:r>
          </a:p>
        </p:txBody>
      </p:sp>
      <p:sp>
        <p:nvSpPr>
          <p:cNvPr id="29" name="TextBox 3"/>
          <p:cNvSpPr txBox="1"/>
          <p:nvPr/>
        </p:nvSpPr>
        <p:spPr>
          <a:xfrm>
            <a:off x="3123086" y="8648700"/>
            <a:ext cx="423245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051"/>
              </a:lnSpc>
              <a:defRPr sz="2400" spc="340">
                <a:solidFill>
                  <a:srgbClr val="F8CF2C"/>
                </a:solidFill>
                <a:latin typeface="Cooper Hewitt Bold"/>
              </a:defRPr>
            </a:lvl1pPr>
          </a:lstStyle>
          <a:p>
            <a:r>
              <a:rPr lang="en-US" dirty="0"/>
              <a:t>Yang Isabela                        </a:t>
            </a:r>
          </a:p>
          <a:p>
            <a:endParaRPr lang="en-US" dirty="0"/>
          </a:p>
        </p:txBody>
      </p:sp>
      <p:sp>
        <p:nvSpPr>
          <p:cNvPr id="30" name="TextBox 4"/>
          <p:cNvSpPr txBox="1"/>
          <p:nvPr/>
        </p:nvSpPr>
        <p:spPr>
          <a:xfrm>
            <a:off x="2277316" y="8847504"/>
            <a:ext cx="422775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</a:pPr>
            <a:r>
              <a:rPr lang="en-US" spc="30" dirty="0" err="1">
                <a:solidFill>
                  <a:srgbClr val="FFFEE6"/>
                </a:solidFill>
                <a:latin typeface="Cooper Hewitt"/>
              </a:rPr>
              <a:t>Mechanincal</a:t>
            </a:r>
            <a:r>
              <a:rPr lang="en-US" spc="30" dirty="0">
                <a:solidFill>
                  <a:srgbClr val="FFFEE6"/>
                </a:solidFill>
                <a:latin typeface="Cooper Hewitt"/>
              </a:rPr>
              <a:t> Engineering</a:t>
            </a:r>
          </a:p>
        </p:txBody>
      </p:sp>
      <p:grpSp>
        <p:nvGrpSpPr>
          <p:cNvPr id="31" name="Group 11"/>
          <p:cNvGrpSpPr/>
          <p:nvPr/>
        </p:nvGrpSpPr>
        <p:grpSpPr>
          <a:xfrm>
            <a:off x="3810000" y="5291274"/>
            <a:ext cx="2534316" cy="2644569"/>
            <a:chOff x="0" y="0"/>
            <a:chExt cx="3888115" cy="3883340"/>
          </a:xfrm>
        </p:grpSpPr>
        <p:sp>
          <p:nvSpPr>
            <p:cNvPr id="32" name="Freeform 12"/>
            <p:cNvSpPr/>
            <p:nvPr/>
          </p:nvSpPr>
          <p:spPr>
            <a:xfrm>
              <a:off x="0" y="0"/>
              <a:ext cx="3888115" cy="3883339"/>
            </a:xfrm>
            <a:custGeom>
              <a:avLst/>
              <a:gdLst/>
              <a:ahLst/>
              <a:cxnLst/>
              <a:rect l="l" t="t" r="r" b="b"/>
              <a:pathLst>
                <a:path w="3888115" h="3883339">
                  <a:moveTo>
                    <a:pt x="0" y="0"/>
                  </a:moveTo>
                  <a:lnTo>
                    <a:pt x="0" y="3883339"/>
                  </a:lnTo>
                  <a:lnTo>
                    <a:pt x="3888115" y="3883339"/>
                  </a:lnTo>
                  <a:lnTo>
                    <a:pt x="3888115" y="0"/>
                  </a:lnTo>
                  <a:lnTo>
                    <a:pt x="0" y="0"/>
                  </a:lnTo>
                  <a:close/>
                  <a:moveTo>
                    <a:pt x="3827155" y="3822379"/>
                  </a:moveTo>
                  <a:lnTo>
                    <a:pt x="59690" y="3822379"/>
                  </a:lnTo>
                  <a:lnTo>
                    <a:pt x="59690" y="59690"/>
                  </a:lnTo>
                  <a:lnTo>
                    <a:pt x="3827155" y="59690"/>
                  </a:lnTo>
                  <a:lnTo>
                    <a:pt x="3827155" y="3822379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65" y="5580103"/>
            <a:ext cx="2948761" cy="2948761"/>
          </a:xfrm>
          <a:prstGeom prst="rect">
            <a:avLst/>
          </a:prstGeom>
        </p:spPr>
      </p:pic>
      <p:sp>
        <p:nvSpPr>
          <p:cNvPr id="35" name="TextBox 3"/>
          <p:cNvSpPr txBox="1"/>
          <p:nvPr/>
        </p:nvSpPr>
        <p:spPr>
          <a:xfrm>
            <a:off x="8413718" y="8648700"/>
            <a:ext cx="423245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051"/>
              </a:lnSpc>
              <a:defRPr sz="2400" spc="340">
                <a:solidFill>
                  <a:srgbClr val="F8CF2C"/>
                </a:solidFill>
                <a:latin typeface="Cooper Hewitt Bold"/>
              </a:defRPr>
            </a:lvl1pPr>
          </a:lstStyle>
          <a:p>
            <a:r>
              <a:rPr lang="en-US" dirty="0" err="1"/>
              <a:t>Laonet</a:t>
            </a:r>
            <a:r>
              <a:rPr lang="en-US" dirty="0"/>
              <a:t> Paul            </a:t>
            </a:r>
          </a:p>
          <a:p>
            <a:endParaRPr lang="en-US" dirty="0"/>
          </a:p>
        </p:txBody>
      </p:sp>
      <p:sp>
        <p:nvSpPr>
          <p:cNvPr id="36" name="TextBox 4"/>
          <p:cNvSpPr txBox="1"/>
          <p:nvPr/>
        </p:nvSpPr>
        <p:spPr>
          <a:xfrm>
            <a:off x="7465757" y="8866708"/>
            <a:ext cx="422775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</a:pPr>
            <a:r>
              <a:rPr lang="en-US" spc="30" dirty="0">
                <a:solidFill>
                  <a:srgbClr val="FFFEE6"/>
                </a:solidFill>
                <a:latin typeface="Cooper Hewitt"/>
              </a:rPr>
              <a:t>Aeronautic Engineering</a:t>
            </a:r>
          </a:p>
        </p:txBody>
      </p:sp>
      <p:sp>
        <p:nvSpPr>
          <p:cNvPr id="37" name="TextBox 3"/>
          <p:cNvSpPr txBox="1"/>
          <p:nvPr/>
        </p:nvSpPr>
        <p:spPr>
          <a:xfrm>
            <a:off x="13100287" y="8629496"/>
            <a:ext cx="423245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051"/>
              </a:lnSpc>
              <a:defRPr sz="2400" spc="340">
                <a:solidFill>
                  <a:srgbClr val="F8CF2C"/>
                </a:solidFill>
                <a:latin typeface="Cooper Hewitt Bold"/>
              </a:defRPr>
            </a:lvl1pPr>
          </a:lstStyle>
          <a:p>
            <a:r>
              <a:rPr lang="en-US" dirty="0"/>
              <a:t>Jain </a:t>
            </a:r>
            <a:r>
              <a:rPr lang="en-US" dirty="0" err="1"/>
              <a:t>Ritesh</a:t>
            </a:r>
            <a:endParaRPr lang="en-US" dirty="0"/>
          </a:p>
          <a:p>
            <a:endParaRPr lang="en-US" dirty="0"/>
          </a:p>
        </p:txBody>
      </p:sp>
      <p:sp>
        <p:nvSpPr>
          <p:cNvPr id="38" name="TextBox 4"/>
          <p:cNvSpPr txBox="1"/>
          <p:nvPr/>
        </p:nvSpPr>
        <p:spPr>
          <a:xfrm>
            <a:off x="12147626" y="8828300"/>
            <a:ext cx="422775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</a:pPr>
            <a:r>
              <a:rPr lang="en-US" spc="30" dirty="0">
                <a:solidFill>
                  <a:srgbClr val="FFFEE6"/>
                </a:solidFill>
                <a:latin typeface="Cooper Hewitt"/>
              </a:rPr>
              <a:t>Aeronautic Engineering</a:t>
            </a:r>
          </a:p>
        </p:txBody>
      </p:sp>
      <p:pic>
        <p:nvPicPr>
          <p:cNvPr id="27" name="Google Shape;155;p4" descr="En bild som visar person, leende, gräs, man&#10;&#10;Automatiskt genererad beskrivning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280008" y="991048"/>
            <a:ext cx="2694364" cy="300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26471" r="27451" b="27450"/>
          <a:stretch/>
        </p:blipFill>
        <p:spPr>
          <a:xfrm>
            <a:off x="13078516" y="5517879"/>
            <a:ext cx="2754731" cy="3010985"/>
          </a:xfrm>
          <a:prstGeom prst="rect">
            <a:avLst/>
          </a:prstGeom>
        </p:spPr>
      </p:pic>
      <p:grpSp>
        <p:nvGrpSpPr>
          <p:cNvPr id="33" name="Group 11"/>
          <p:cNvGrpSpPr/>
          <p:nvPr/>
        </p:nvGrpSpPr>
        <p:grpSpPr>
          <a:xfrm>
            <a:off x="2952251" y="989094"/>
            <a:ext cx="2534316" cy="2502187"/>
            <a:chOff x="0" y="0"/>
            <a:chExt cx="3888115" cy="3883340"/>
          </a:xfrm>
        </p:grpSpPr>
        <p:sp>
          <p:nvSpPr>
            <p:cNvPr id="34" name="Freeform 12"/>
            <p:cNvSpPr/>
            <p:nvPr/>
          </p:nvSpPr>
          <p:spPr>
            <a:xfrm>
              <a:off x="0" y="0"/>
              <a:ext cx="3888115" cy="3883339"/>
            </a:xfrm>
            <a:custGeom>
              <a:avLst/>
              <a:gdLst/>
              <a:ahLst/>
              <a:cxnLst/>
              <a:rect l="l" t="t" r="r" b="b"/>
              <a:pathLst>
                <a:path w="3888115" h="3883339">
                  <a:moveTo>
                    <a:pt x="0" y="0"/>
                  </a:moveTo>
                  <a:lnTo>
                    <a:pt x="0" y="3883339"/>
                  </a:lnTo>
                  <a:lnTo>
                    <a:pt x="3888115" y="3883339"/>
                  </a:lnTo>
                  <a:lnTo>
                    <a:pt x="3888115" y="0"/>
                  </a:lnTo>
                  <a:lnTo>
                    <a:pt x="0" y="0"/>
                  </a:lnTo>
                  <a:close/>
                  <a:moveTo>
                    <a:pt x="3827155" y="3822379"/>
                  </a:moveTo>
                  <a:lnTo>
                    <a:pt x="59690" y="3822379"/>
                  </a:lnTo>
                  <a:lnTo>
                    <a:pt x="59690" y="59690"/>
                  </a:lnTo>
                  <a:lnTo>
                    <a:pt x="3827155" y="59690"/>
                  </a:lnTo>
                  <a:lnTo>
                    <a:pt x="3827155" y="3822379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91" y="1112068"/>
            <a:ext cx="2886356" cy="2886356"/>
          </a:xfrm>
          <a:prstGeom prst="rect">
            <a:avLst/>
          </a:prstGeom>
        </p:spPr>
      </p:pic>
      <p:grpSp>
        <p:nvGrpSpPr>
          <p:cNvPr id="39" name="Group 11"/>
          <p:cNvGrpSpPr/>
          <p:nvPr/>
        </p:nvGrpSpPr>
        <p:grpSpPr>
          <a:xfrm>
            <a:off x="8988537" y="6088127"/>
            <a:ext cx="2534316" cy="2502187"/>
            <a:chOff x="0" y="0"/>
            <a:chExt cx="3888115" cy="3883340"/>
          </a:xfrm>
        </p:grpSpPr>
        <p:sp>
          <p:nvSpPr>
            <p:cNvPr id="40" name="Freeform 12"/>
            <p:cNvSpPr/>
            <p:nvPr/>
          </p:nvSpPr>
          <p:spPr>
            <a:xfrm>
              <a:off x="0" y="0"/>
              <a:ext cx="3888115" cy="3883339"/>
            </a:xfrm>
            <a:custGeom>
              <a:avLst/>
              <a:gdLst/>
              <a:ahLst/>
              <a:cxnLst/>
              <a:rect l="l" t="t" r="r" b="b"/>
              <a:pathLst>
                <a:path w="3888115" h="3883339">
                  <a:moveTo>
                    <a:pt x="0" y="0"/>
                  </a:moveTo>
                  <a:lnTo>
                    <a:pt x="0" y="3883339"/>
                  </a:lnTo>
                  <a:lnTo>
                    <a:pt x="3888115" y="3883339"/>
                  </a:lnTo>
                  <a:lnTo>
                    <a:pt x="3888115" y="0"/>
                  </a:lnTo>
                  <a:lnTo>
                    <a:pt x="0" y="0"/>
                  </a:lnTo>
                  <a:close/>
                  <a:moveTo>
                    <a:pt x="3827155" y="3822379"/>
                  </a:moveTo>
                  <a:lnTo>
                    <a:pt x="59690" y="3822379"/>
                  </a:lnTo>
                  <a:lnTo>
                    <a:pt x="59690" y="59690"/>
                  </a:lnTo>
                  <a:lnTo>
                    <a:pt x="3827155" y="59690"/>
                  </a:lnTo>
                  <a:lnTo>
                    <a:pt x="3827155" y="3822379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0" t="15655" r="22727" b="13637"/>
          <a:stretch/>
        </p:blipFill>
        <p:spPr>
          <a:xfrm>
            <a:off x="8200841" y="5207975"/>
            <a:ext cx="2773531" cy="31827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"/>
          <p:cNvGrpSpPr/>
          <p:nvPr/>
        </p:nvGrpSpPr>
        <p:grpSpPr>
          <a:xfrm>
            <a:off x="-304800" y="-793015"/>
            <a:ext cx="20040600" cy="2672889"/>
            <a:chOff x="0" y="0"/>
            <a:chExt cx="7854050" cy="3093828"/>
          </a:xfrm>
        </p:grpSpPr>
        <p:sp>
          <p:nvSpPr>
            <p:cNvPr id="25" name="Freeform 7"/>
            <p:cNvSpPr/>
            <p:nvPr/>
          </p:nvSpPr>
          <p:spPr>
            <a:xfrm>
              <a:off x="0" y="0"/>
              <a:ext cx="7854050" cy="3093828"/>
            </a:xfrm>
            <a:custGeom>
              <a:avLst/>
              <a:gdLst/>
              <a:ahLst/>
              <a:cxnLst/>
              <a:rect l="l" t="t" r="r" b="b"/>
              <a:pathLst>
                <a:path w="7854050" h="3093828">
                  <a:moveTo>
                    <a:pt x="0" y="0"/>
                  </a:moveTo>
                  <a:lnTo>
                    <a:pt x="0" y="3093828"/>
                  </a:lnTo>
                  <a:lnTo>
                    <a:pt x="7854050" y="3093828"/>
                  </a:lnTo>
                  <a:lnTo>
                    <a:pt x="7854050" y="0"/>
                  </a:lnTo>
                  <a:lnTo>
                    <a:pt x="0" y="0"/>
                  </a:lnTo>
                  <a:close/>
                  <a:moveTo>
                    <a:pt x="7793090" y="3032868"/>
                  </a:moveTo>
                  <a:lnTo>
                    <a:pt x="59690" y="3032868"/>
                  </a:lnTo>
                  <a:lnTo>
                    <a:pt x="59690" y="59690"/>
                  </a:lnTo>
                  <a:lnTo>
                    <a:pt x="7793090" y="59690"/>
                  </a:lnTo>
                  <a:lnTo>
                    <a:pt x="7793090" y="3032868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pic>
        <p:nvPicPr>
          <p:cNvPr id="2050" name="Picture 2" descr="https://lh4.googleusercontent.com/EIyNd4zuJzwp-lIRTzerra6ywTDLR0r--gYtki7p-V2_AnHdtlrPu2JFTFw_M59oGSQiheiQbavv9qEIl7_d7kTj6VaI5MW5LaiEsqOO-K18fRRsAS5Ew6Ga3sLqaoCxo7Jy0e8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47900"/>
            <a:ext cx="11907838" cy="75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/>
          <p:cNvSpPr txBox="1"/>
          <p:nvPr/>
        </p:nvSpPr>
        <p:spPr>
          <a:xfrm>
            <a:off x="1676400" y="561382"/>
            <a:ext cx="1265945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6600" spc="288" dirty="0">
                <a:solidFill>
                  <a:srgbClr val="FFFEE6"/>
                </a:solidFill>
                <a:latin typeface="Cooper Hewitt Heavy"/>
              </a:rPr>
              <a:t>Technical Specification</a:t>
            </a:r>
          </a:p>
        </p:txBody>
      </p:sp>
      <p:grpSp>
        <p:nvGrpSpPr>
          <p:cNvPr id="26" name="Group 6"/>
          <p:cNvGrpSpPr/>
          <p:nvPr/>
        </p:nvGrpSpPr>
        <p:grpSpPr>
          <a:xfrm>
            <a:off x="-152400" y="-640615"/>
            <a:ext cx="20040600" cy="2672889"/>
            <a:chOff x="0" y="0"/>
            <a:chExt cx="7854050" cy="3093828"/>
          </a:xfrm>
        </p:grpSpPr>
        <p:sp>
          <p:nvSpPr>
            <p:cNvPr id="27" name="Freeform 7"/>
            <p:cNvSpPr/>
            <p:nvPr/>
          </p:nvSpPr>
          <p:spPr>
            <a:xfrm>
              <a:off x="0" y="0"/>
              <a:ext cx="7854050" cy="3093828"/>
            </a:xfrm>
            <a:custGeom>
              <a:avLst/>
              <a:gdLst/>
              <a:ahLst/>
              <a:cxnLst/>
              <a:rect l="l" t="t" r="r" b="b"/>
              <a:pathLst>
                <a:path w="7854050" h="3093828">
                  <a:moveTo>
                    <a:pt x="0" y="0"/>
                  </a:moveTo>
                  <a:lnTo>
                    <a:pt x="0" y="3093828"/>
                  </a:lnTo>
                  <a:lnTo>
                    <a:pt x="7854050" y="3093828"/>
                  </a:lnTo>
                  <a:lnTo>
                    <a:pt x="7854050" y="0"/>
                  </a:lnTo>
                  <a:lnTo>
                    <a:pt x="0" y="0"/>
                  </a:lnTo>
                  <a:close/>
                  <a:moveTo>
                    <a:pt x="7793090" y="3032868"/>
                  </a:moveTo>
                  <a:lnTo>
                    <a:pt x="59690" y="3032868"/>
                  </a:lnTo>
                  <a:lnTo>
                    <a:pt x="59690" y="59690"/>
                  </a:lnTo>
                  <a:lnTo>
                    <a:pt x="7793090" y="59690"/>
                  </a:lnTo>
                  <a:lnTo>
                    <a:pt x="7793090" y="3032868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</p:spTree>
    <p:extLst>
      <p:ext uri="{BB962C8B-B14F-4D97-AF65-F5344CB8AC3E}">
        <p14:creationId xmlns:p14="http://schemas.microsoft.com/office/powerpoint/2010/main" val="220977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8" r="305"/>
          <a:stretch/>
        </p:blipFill>
        <p:spPr>
          <a:xfrm>
            <a:off x="0" y="-19957"/>
            <a:ext cx="18317029" cy="104385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59543" y="3323038"/>
            <a:ext cx="7146058" cy="2352396"/>
            <a:chOff x="10084644" y="3160676"/>
            <a:chExt cx="9528077" cy="3136524"/>
          </a:xfrm>
        </p:grpSpPr>
        <p:sp>
          <p:nvSpPr>
            <p:cNvPr id="3" name="TextBox 3"/>
            <p:cNvSpPr txBox="1"/>
            <p:nvPr/>
          </p:nvSpPr>
          <p:spPr>
            <a:xfrm>
              <a:off x="10084644" y="3160676"/>
              <a:ext cx="9528077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Main Selling Point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084644" y="3988879"/>
              <a:ext cx="9519186" cy="2308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500"/>
                </a:lnSpc>
                <a:buFontTx/>
                <a:buChar char="-"/>
              </a:pPr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Durability</a:t>
              </a:r>
            </a:p>
            <a:p>
              <a:pPr marL="457200" indent="-457200">
                <a:lnSpc>
                  <a:spcPts val="4500"/>
                </a:lnSpc>
                <a:buFontTx/>
                <a:buChar char="-"/>
              </a:pPr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Retractable Mechanism</a:t>
              </a:r>
            </a:p>
            <a:p>
              <a:pPr marL="457200" indent="-457200">
                <a:lnSpc>
                  <a:spcPts val="4500"/>
                </a:lnSpc>
                <a:buFontTx/>
                <a:buChar char="-"/>
              </a:pPr>
              <a:r>
                <a:rPr lang="en-US" sz="3000" spc="30" dirty="0">
                  <a:solidFill>
                    <a:srgbClr val="FFFEE6"/>
                  </a:solidFill>
                  <a:latin typeface="Cooper Hewitt"/>
                </a:rPr>
                <a:t>Modern Design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5126" y="3323038"/>
            <a:ext cx="9242918" cy="3640924"/>
            <a:chOff x="0" y="0"/>
            <a:chExt cx="12323890" cy="485456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323890" cy="4854565"/>
              <a:chOff x="0" y="0"/>
              <a:chExt cx="7854050" cy="30938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854050" cy="3093828"/>
              </a:xfrm>
              <a:custGeom>
                <a:avLst/>
                <a:gdLst/>
                <a:ahLst/>
                <a:cxnLst/>
                <a:rect l="l" t="t" r="r" b="b"/>
                <a:pathLst>
                  <a:path w="7854050" h="3093828">
                    <a:moveTo>
                      <a:pt x="0" y="0"/>
                    </a:moveTo>
                    <a:lnTo>
                      <a:pt x="0" y="3093828"/>
                    </a:lnTo>
                    <a:lnTo>
                      <a:pt x="7854050" y="3093828"/>
                    </a:lnTo>
                    <a:lnTo>
                      <a:pt x="7854050" y="0"/>
                    </a:lnTo>
                    <a:lnTo>
                      <a:pt x="0" y="0"/>
                    </a:lnTo>
                    <a:close/>
                    <a:moveTo>
                      <a:pt x="7793090" y="3032868"/>
                    </a:moveTo>
                    <a:lnTo>
                      <a:pt x="59690" y="3032868"/>
                    </a:lnTo>
                    <a:lnTo>
                      <a:pt x="59690" y="59690"/>
                    </a:lnTo>
                    <a:lnTo>
                      <a:pt x="7793090" y="59690"/>
                    </a:lnTo>
                    <a:lnTo>
                      <a:pt x="7793090" y="3032868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685101" y="778664"/>
              <a:ext cx="9475059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Value Proposition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9611607" y="1074222"/>
            <a:ext cx="813079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FFFEE6"/>
                </a:solidFill>
                <a:latin typeface="Cooper Hewitt"/>
              </a:rPr>
              <a:t>Cyclips aims to provide a bicycle lock for normal and electrical bikes that is theft proof, convenient, clean-cut and not too pricey. </a:t>
            </a:r>
          </a:p>
        </p:txBody>
      </p:sp>
      <p:grpSp>
        <p:nvGrpSpPr>
          <p:cNvPr id="11" name="Group 2"/>
          <p:cNvGrpSpPr/>
          <p:nvPr/>
        </p:nvGrpSpPr>
        <p:grpSpPr>
          <a:xfrm>
            <a:off x="9611607" y="6286500"/>
            <a:ext cx="7146058" cy="2352396"/>
            <a:chOff x="10084644" y="3160676"/>
            <a:chExt cx="9528077" cy="3136524"/>
          </a:xfrm>
        </p:grpSpPr>
        <p:sp>
          <p:nvSpPr>
            <p:cNvPr id="12" name="TextBox 3"/>
            <p:cNvSpPr txBox="1"/>
            <p:nvPr/>
          </p:nvSpPr>
          <p:spPr>
            <a:xfrm>
              <a:off x="10084644" y="3160676"/>
              <a:ext cx="9528077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Target Customer</a:t>
              </a: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10084644" y="3988879"/>
              <a:ext cx="9519186" cy="2308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r>
                <a:rPr lang="en-US" dirty="0"/>
                <a:t>Everyday cyclists who care about their bike security and find traditional locks inconvenient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8" r="305"/>
          <a:stretch/>
        </p:blipFill>
        <p:spPr>
          <a:xfrm>
            <a:off x="0" y="-19957"/>
            <a:ext cx="18317029" cy="104385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667223" y="1121561"/>
            <a:ext cx="7439677" cy="2246320"/>
            <a:chOff x="-13052" y="-95250"/>
            <a:chExt cx="9541129" cy="2995093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0"/>
              <a:ext cx="9528077" cy="68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Vision Statement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3052" y="591519"/>
              <a:ext cx="9519186" cy="2308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r>
                <a:rPr lang="en-US" dirty="0"/>
                <a:t>We want to encourage people to bike and simultaneously make them feel safe and comfortable in their everyday life.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5126" y="3323038"/>
            <a:ext cx="9242918" cy="3640924"/>
            <a:chOff x="0" y="0"/>
            <a:chExt cx="12323890" cy="485456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323890" cy="4854565"/>
              <a:chOff x="0" y="0"/>
              <a:chExt cx="7854050" cy="30938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854050" cy="3093828"/>
              </a:xfrm>
              <a:custGeom>
                <a:avLst/>
                <a:gdLst/>
                <a:ahLst/>
                <a:cxnLst/>
                <a:rect l="l" t="t" r="r" b="b"/>
                <a:pathLst>
                  <a:path w="7854050" h="3093828">
                    <a:moveTo>
                      <a:pt x="0" y="0"/>
                    </a:moveTo>
                    <a:lnTo>
                      <a:pt x="0" y="3093828"/>
                    </a:lnTo>
                    <a:lnTo>
                      <a:pt x="7854050" y="3093828"/>
                    </a:lnTo>
                    <a:lnTo>
                      <a:pt x="7854050" y="0"/>
                    </a:lnTo>
                    <a:lnTo>
                      <a:pt x="0" y="0"/>
                    </a:lnTo>
                    <a:close/>
                    <a:moveTo>
                      <a:pt x="7793090" y="3032868"/>
                    </a:moveTo>
                    <a:lnTo>
                      <a:pt x="59690" y="3032868"/>
                    </a:lnTo>
                    <a:lnTo>
                      <a:pt x="59690" y="59690"/>
                    </a:lnTo>
                    <a:lnTo>
                      <a:pt x="7793090" y="59690"/>
                    </a:lnTo>
                    <a:lnTo>
                      <a:pt x="7793090" y="3032868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837501" y="443101"/>
              <a:ext cx="9475059" cy="441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Vision</a:t>
              </a:r>
              <a:b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</a:b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Mission</a:t>
              </a:r>
              <a:b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</a:br>
              <a:r>
                <a:rPr lang="en-US" sz="7200" spc="288" dirty="0">
                  <a:solidFill>
                    <a:srgbClr val="FFFEE6"/>
                  </a:solidFill>
                  <a:latin typeface="Cooper Hewitt Heavy"/>
                </a:rPr>
                <a:t>&amp; Values</a:t>
              </a: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9667223" y="3949398"/>
            <a:ext cx="7782576" cy="2208619"/>
            <a:chOff x="-3972" y="-95250"/>
            <a:chExt cx="9532049" cy="2944826"/>
          </a:xfrm>
        </p:grpSpPr>
        <p:sp>
          <p:nvSpPr>
            <p:cNvPr id="11" name="TextBox 3"/>
            <p:cNvSpPr txBox="1"/>
            <p:nvPr/>
          </p:nvSpPr>
          <p:spPr>
            <a:xfrm>
              <a:off x="0" y="-95250"/>
              <a:ext cx="9528077" cy="68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Mission</a:t>
              </a: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-3972" y="591520"/>
              <a:ext cx="9519186" cy="2258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r>
                <a:rPr lang="en-US" dirty="0"/>
                <a:t>Provide customers with a complete experience of safety and convenience.</a:t>
              </a:r>
            </a:p>
            <a:p>
              <a:endParaRPr lang="en-US" dirty="0"/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9660290" y="6214076"/>
            <a:ext cx="7429500" cy="2246320"/>
            <a:chOff x="0" y="-95250"/>
            <a:chExt cx="9528077" cy="2995093"/>
          </a:xfrm>
        </p:grpSpPr>
        <p:sp>
          <p:nvSpPr>
            <p:cNvPr id="15" name="TextBox 3"/>
            <p:cNvSpPr txBox="1"/>
            <p:nvPr/>
          </p:nvSpPr>
          <p:spPr>
            <a:xfrm>
              <a:off x="0" y="-95250"/>
              <a:ext cx="9528077" cy="68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3400" spc="340" dirty="0">
                  <a:solidFill>
                    <a:srgbClr val="F8CF2C"/>
                  </a:solidFill>
                  <a:latin typeface="Cooper Hewitt Bold"/>
                </a:rPr>
                <a:t>Values</a:t>
              </a:r>
            </a:p>
          </p:txBody>
        </p:sp>
        <p:sp>
          <p:nvSpPr>
            <p:cNvPr id="16" name="TextBox 4"/>
            <p:cNvSpPr txBox="1"/>
            <p:nvPr/>
          </p:nvSpPr>
          <p:spPr>
            <a:xfrm>
              <a:off x="0" y="591519"/>
              <a:ext cx="9519186" cy="2308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000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fontAlgn="base"/>
              <a:r>
                <a:rPr lang="en-US" b="1" dirty="0"/>
                <a:t>-   Honesty, Trust and Safety</a:t>
              </a:r>
            </a:p>
            <a:p>
              <a:pPr fontAlgn="base"/>
              <a:r>
                <a:rPr lang="en-US" b="1" dirty="0"/>
                <a:t>-   High Quality</a:t>
              </a:r>
            </a:p>
            <a:p>
              <a:pPr fontAlgn="base"/>
              <a:r>
                <a:rPr lang="en-US" b="1" dirty="0"/>
                <a:t>-   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639800" y="-209550"/>
            <a:ext cx="4819650" cy="10629900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id="3" name="Group 3"/>
          <p:cNvGrpSpPr/>
          <p:nvPr/>
        </p:nvGrpSpPr>
        <p:grpSpPr>
          <a:xfrm>
            <a:off x="2133600" y="2171700"/>
            <a:ext cx="8955808" cy="5794474"/>
            <a:chOff x="0" y="-85725"/>
            <a:chExt cx="11941077" cy="7725964"/>
          </a:xfrm>
        </p:grpSpPr>
        <p:sp>
          <p:nvSpPr>
            <p:cNvPr id="4" name="TextBox 4"/>
            <p:cNvSpPr txBox="1"/>
            <p:nvPr/>
          </p:nvSpPr>
          <p:spPr>
            <a:xfrm>
              <a:off x="0" y="2921000"/>
              <a:ext cx="11938533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KEY ACTIVITIES (EARLY STAGES)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741737"/>
              <a:ext cx="11932186" cy="3898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fontAlgn="base">
                <a:lnSpc>
                  <a:spcPts val="4500"/>
                </a:lnSpc>
                <a:defRPr sz="3000" b="1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Development of the Minimal Viable Product</a:t>
              </a:r>
              <a:endParaRPr lang="en-US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Testing and feedback gathering</a:t>
              </a:r>
              <a:endParaRPr lang="en-US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Production setup</a:t>
              </a:r>
              <a:endParaRPr lang="en-US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Execution of marketing &amp; branding strategy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44" y="-85725"/>
              <a:ext cx="11938533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KEY RESOURCES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35014"/>
              <a:ext cx="11932186" cy="2258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fontAlgn="base">
                <a:lnSpc>
                  <a:spcPts val="4500"/>
                </a:lnSpc>
                <a:defRPr sz="3000" b="1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The team</a:t>
              </a:r>
              <a:endParaRPr lang="en-US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The technology</a:t>
              </a:r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01600" y="2255638"/>
            <a:ext cx="5366600" cy="3056331"/>
            <a:chOff x="0" y="0"/>
            <a:chExt cx="10799890" cy="774381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799890" cy="7743815"/>
              <a:chOff x="0" y="0"/>
              <a:chExt cx="6882801" cy="49351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82801" cy="4935155"/>
              </a:xfrm>
              <a:custGeom>
                <a:avLst/>
                <a:gdLst/>
                <a:ahLst/>
                <a:cxnLst/>
                <a:rect l="l" t="t" r="r" b="b"/>
                <a:pathLst>
                  <a:path w="6882801" h="4935155">
                    <a:moveTo>
                      <a:pt x="0" y="0"/>
                    </a:moveTo>
                    <a:lnTo>
                      <a:pt x="0" y="4935155"/>
                    </a:lnTo>
                    <a:lnTo>
                      <a:pt x="6882801" y="4935155"/>
                    </a:lnTo>
                    <a:lnTo>
                      <a:pt x="6882801" y="0"/>
                    </a:lnTo>
                    <a:lnTo>
                      <a:pt x="0" y="0"/>
                    </a:lnTo>
                    <a:close/>
                    <a:moveTo>
                      <a:pt x="6821841" y="4874196"/>
                    </a:moveTo>
                    <a:lnTo>
                      <a:pt x="59690" y="4874196"/>
                    </a:lnTo>
                    <a:lnTo>
                      <a:pt x="59690" y="59690"/>
                    </a:lnTo>
                    <a:lnTo>
                      <a:pt x="6821841" y="59690"/>
                    </a:lnTo>
                    <a:lnTo>
                      <a:pt x="6821841" y="4874196"/>
                    </a:lnTo>
                    <a:close/>
                  </a:path>
                </a:pathLst>
              </a:custGeom>
              <a:solidFill>
                <a:srgbClr val="FFFEE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596498" y="930931"/>
              <a:ext cx="7879829" cy="2940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 dirty="0">
                  <a:solidFill>
                    <a:srgbClr val="252827"/>
                  </a:solidFill>
                  <a:latin typeface="Cooper Hewitt Heavy"/>
                </a:rPr>
                <a:t>Internal</a:t>
              </a:r>
            </a:p>
            <a:p>
              <a:pPr>
                <a:lnSpc>
                  <a:spcPts val="8640"/>
                </a:lnSpc>
              </a:pPr>
              <a:r>
                <a:rPr lang="en-US" sz="7200" dirty="0">
                  <a:solidFill>
                    <a:srgbClr val="252827"/>
                  </a:solidFill>
                  <a:latin typeface="Cooper Hewitt Heavy"/>
                </a:rPr>
                <a:t>Analysis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2013" y="-171450"/>
            <a:ext cx="4819650" cy="10629900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id="3" name="Group 3"/>
          <p:cNvGrpSpPr/>
          <p:nvPr/>
        </p:nvGrpSpPr>
        <p:grpSpPr>
          <a:xfrm>
            <a:off x="8638789" y="2415356"/>
            <a:ext cx="8953900" cy="6261647"/>
            <a:chOff x="2544" y="-85725"/>
            <a:chExt cx="11938533" cy="8348862"/>
          </a:xfrm>
        </p:grpSpPr>
        <p:sp>
          <p:nvSpPr>
            <p:cNvPr id="4" name="TextBox 4"/>
            <p:cNvSpPr txBox="1"/>
            <p:nvPr/>
          </p:nvSpPr>
          <p:spPr>
            <a:xfrm>
              <a:off x="2544" y="3542831"/>
              <a:ext cx="11938533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ENVIRONMENT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891" y="4466200"/>
              <a:ext cx="11932186" cy="3796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fontAlgn="base">
                <a:lnSpc>
                  <a:spcPts val="4500"/>
                </a:lnSpc>
                <a:defRPr sz="3000" b="1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Increased focus on environmental and health aspects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Governments incentive programs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E-bikes steadily rising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44" y="-85725"/>
              <a:ext cx="11938533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spc="319" dirty="0">
                  <a:solidFill>
                    <a:srgbClr val="F8CF2C"/>
                  </a:solidFill>
                  <a:latin typeface="Cooper Hewitt"/>
                </a:rPr>
                <a:t>INDUSTRY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544" y="735014"/>
              <a:ext cx="11929641" cy="3132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fontAlgn="base">
                <a:lnSpc>
                  <a:spcPts val="4500"/>
                </a:lnSpc>
                <a:defRPr sz="3000" b="1" spc="30">
                  <a:solidFill>
                    <a:srgbClr val="FFFEE6"/>
                  </a:solidFill>
                  <a:latin typeface="Cooper Hewitt"/>
                </a:defRPr>
              </a:lvl1pPr>
            </a:lstStyle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Heavily concentrated</a:t>
              </a:r>
              <a:endParaRPr lang="en-US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Well established actors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sym typeface="Arial"/>
                </a:rPr>
                <a:t>No real market leader</a:t>
              </a:r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800" y="2324100"/>
            <a:ext cx="5366600" cy="3056331"/>
            <a:chOff x="0" y="0"/>
            <a:chExt cx="10799890" cy="774381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799890" cy="7743815"/>
              <a:chOff x="0" y="0"/>
              <a:chExt cx="6882801" cy="49351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82801" cy="4935155"/>
              </a:xfrm>
              <a:custGeom>
                <a:avLst/>
                <a:gdLst/>
                <a:ahLst/>
                <a:cxnLst/>
                <a:rect l="l" t="t" r="r" b="b"/>
                <a:pathLst>
                  <a:path w="6882801" h="4935155">
                    <a:moveTo>
                      <a:pt x="0" y="0"/>
                    </a:moveTo>
                    <a:lnTo>
                      <a:pt x="0" y="4935155"/>
                    </a:lnTo>
                    <a:lnTo>
                      <a:pt x="6882801" y="4935155"/>
                    </a:lnTo>
                    <a:lnTo>
                      <a:pt x="6882801" y="0"/>
                    </a:lnTo>
                    <a:lnTo>
                      <a:pt x="0" y="0"/>
                    </a:lnTo>
                    <a:close/>
                    <a:moveTo>
                      <a:pt x="6821841" y="4874196"/>
                    </a:moveTo>
                    <a:lnTo>
                      <a:pt x="59690" y="4874196"/>
                    </a:lnTo>
                    <a:lnTo>
                      <a:pt x="59690" y="59690"/>
                    </a:lnTo>
                    <a:lnTo>
                      <a:pt x="6821841" y="59690"/>
                    </a:lnTo>
                    <a:lnTo>
                      <a:pt x="6821841" y="4874196"/>
                    </a:lnTo>
                    <a:close/>
                  </a:path>
                </a:pathLst>
              </a:custGeom>
              <a:solidFill>
                <a:srgbClr val="FFFEE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292381" y="930931"/>
              <a:ext cx="7879828" cy="5588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 dirty="0">
                  <a:solidFill>
                    <a:srgbClr val="252827"/>
                  </a:solidFill>
                  <a:latin typeface="Cooper Hewitt Heavy"/>
                </a:rPr>
                <a:t>External</a:t>
              </a:r>
            </a:p>
            <a:p>
              <a:pPr>
                <a:lnSpc>
                  <a:spcPts val="8640"/>
                </a:lnSpc>
              </a:pPr>
              <a:r>
                <a:rPr lang="en-US" sz="7200" dirty="0">
                  <a:solidFill>
                    <a:srgbClr val="252827"/>
                  </a:solidFill>
                  <a:latin typeface="Cooper Hewitt Heavy"/>
                </a:rPr>
                <a:t>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558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1020</Words>
  <Application>Microsoft Office PowerPoint</Application>
  <PresentationFormat>Anpassad</PresentationFormat>
  <Paragraphs>248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6" baseType="lpstr">
      <vt:lpstr>Cooper Hewitt</vt:lpstr>
      <vt:lpstr>Calibri</vt:lpstr>
      <vt:lpstr>Cooper Hewitt Bold</vt:lpstr>
      <vt:lpstr>Arial</vt:lpstr>
      <vt:lpstr>Cooper Hewitt Heavy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Prepared by: Henrietta Mitchel</dc:title>
  <dc:creator>Bebela</dc:creator>
  <cp:lastModifiedBy>Adam Englund</cp:lastModifiedBy>
  <cp:revision>52</cp:revision>
  <dcterms:created xsi:type="dcterms:W3CDTF">2006-08-16T00:00:00Z</dcterms:created>
  <dcterms:modified xsi:type="dcterms:W3CDTF">2020-01-15T13:22:49Z</dcterms:modified>
  <dc:identifier>DADwzN9KuyI</dc:identifier>
</cp:coreProperties>
</file>